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embeddedFontLst>
    <p:embeddedFont>
      <p:font typeface="Calibri" panose="020F0502020204030204" pitchFamily="34" charset="0"/>
      <p:regular r:id="rId9"/>
      <p:bold r:id="rId10"/>
      <p:italic r:id="rId11"/>
      <p:boldItalic r:id="rId12"/>
    </p:embeddedFont>
    <p:embeddedFont>
      <p:font typeface="Playfair Display" panose="020B0604020202020204" charset="-52"/>
      <p:regular r:id="rId13"/>
      <p:bold r:id="rId14"/>
      <p:italic r:id="rId15"/>
      <p:boldItalic r:id="rId16"/>
    </p:embeddedFont>
    <p:embeddedFont>
      <p:font typeface="Playfair Display ExtraBold" panose="020B0604020202020204" charset="-52"/>
      <p:bold r:id="rId17"/>
      <p:boldItalic r:id="rId18"/>
    </p:embeddedFont>
    <p:embeddedFont>
      <p:font typeface="Playfair Display SemiBold" panose="020B0604020202020204" charset="-52"/>
      <p:regular r:id="rId19"/>
      <p:bold r:id="rId20"/>
      <p:italic r:id="rId21"/>
      <p:boldItalic r:id="rId22"/>
    </p:embeddedFont>
    <p:embeddedFont>
      <p:font typeface="Plus Jakarta Sans" panose="020B0604020202020204" charset="0"/>
      <p:regular r:id="rId23"/>
      <p:bold r:id="rId24"/>
      <p:italic r:id="rId25"/>
      <p:boldItalic r:id="rId26"/>
    </p:embeddedFont>
    <p:embeddedFont>
      <p:font typeface="Plus Jakarta Sans SemiBold" panose="020B0604020202020204" charset="0"/>
      <p:regular r:id="rId27"/>
      <p:bold r:id="rId28"/>
      <p:italic r:id="rId29"/>
      <p:boldItalic r:id="rId3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14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font" Target="fonts/font5.fntdata"/><Relationship Id="rId18" Type="http://schemas.openxmlformats.org/officeDocument/2006/relationships/font" Target="fonts/font10.fntdata"/><Relationship Id="rId26" Type="http://schemas.openxmlformats.org/officeDocument/2006/relationships/font" Target="fonts/font18.fntdata"/><Relationship Id="rId3" Type="http://schemas.openxmlformats.org/officeDocument/2006/relationships/slide" Target="slides/slide2.xml"/><Relationship Id="rId21" Type="http://schemas.openxmlformats.org/officeDocument/2006/relationships/font" Target="fonts/font13.fntdata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font" Target="fonts/font4.fntdata"/><Relationship Id="rId17" Type="http://schemas.openxmlformats.org/officeDocument/2006/relationships/font" Target="fonts/font9.fntdata"/><Relationship Id="rId25" Type="http://schemas.openxmlformats.org/officeDocument/2006/relationships/font" Target="fonts/font17.fntdata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font" Target="fonts/font8.fntdata"/><Relationship Id="rId20" Type="http://schemas.openxmlformats.org/officeDocument/2006/relationships/font" Target="fonts/font12.fntdata"/><Relationship Id="rId29" Type="http://schemas.openxmlformats.org/officeDocument/2006/relationships/font" Target="fonts/font2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3.fntdata"/><Relationship Id="rId24" Type="http://schemas.openxmlformats.org/officeDocument/2006/relationships/font" Target="fonts/font16.fntdata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font" Target="fonts/font7.fntdata"/><Relationship Id="rId23" Type="http://schemas.openxmlformats.org/officeDocument/2006/relationships/font" Target="fonts/font15.fntdata"/><Relationship Id="rId28" Type="http://schemas.openxmlformats.org/officeDocument/2006/relationships/font" Target="fonts/font20.fntdata"/><Relationship Id="rId10" Type="http://schemas.openxmlformats.org/officeDocument/2006/relationships/font" Target="fonts/font2.fntdata"/><Relationship Id="rId19" Type="http://schemas.openxmlformats.org/officeDocument/2006/relationships/font" Target="fonts/font11.fntdata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font" Target="fonts/font6.fntdata"/><Relationship Id="rId22" Type="http://schemas.openxmlformats.org/officeDocument/2006/relationships/font" Target="fonts/font14.fntdata"/><Relationship Id="rId27" Type="http://schemas.openxmlformats.org/officeDocument/2006/relationships/font" Target="fonts/font19.fntdata"/><Relationship Id="rId30" Type="http://schemas.openxmlformats.org/officeDocument/2006/relationships/font" Target="fonts/font22.fntdata"/><Relationship Id="rId8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" name="Google Shape;94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1" name="Google Shape;131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8" name="Google Shape;168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5" name="Google Shape;205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2" name="Google Shape;242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3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8" name="Google Shape;18;p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4000" b="1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6" name="Google Shape;36;p6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7" name="Google Shape;37;p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7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6" name="Google Shape;46;p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58" name="Google Shape;58;p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body" idx="1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>
            <a:spLocks noGrp="1"/>
          </p:cNvSpPr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1.png"/><Relationship Id="rId21" Type="http://schemas.openxmlformats.org/officeDocument/2006/relationships/image" Target="../media/image20.png"/><Relationship Id="rId7" Type="http://schemas.openxmlformats.org/officeDocument/2006/relationships/image" Target="../media/image3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11" Type="http://schemas.openxmlformats.org/officeDocument/2006/relationships/image" Target="../media/image10.png"/><Relationship Id="rId5" Type="http://schemas.openxmlformats.org/officeDocument/2006/relationships/image" Target="../media/image5.png"/><Relationship Id="rId15" Type="http://schemas.openxmlformats.org/officeDocument/2006/relationships/image" Target="../media/image14.png"/><Relationship Id="rId23" Type="http://schemas.openxmlformats.org/officeDocument/2006/relationships/image" Target="../media/image22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4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Relationship Id="rId22" Type="http://schemas.openxmlformats.org/officeDocument/2006/relationships/image" Target="../media/image21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1.png"/><Relationship Id="rId21" Type="http://schemas.openxmlformats.org/officeDocument/2006/relationships/image" Target="../media/image20.png"/><Relationship Id="rId7" Type="http://schemas.openxmlformats.org/officeDocument/2006/relationships/image" Target="../media/image3.png"/><Relationship Id="rId12" Type="http://schemas.openxmlformats.org/officeDocument/2006/relationships/image" Target="../media/image27.png"/><Relationship Id="rId17" Type="http://schemas.openxmlformats.org/officeDocument/2006/relationships/image" Target="../media/image16.png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15.png"/><Relationship Id="rId20" Type="http://schemas.openxmlformats.org/officeDocument/2006/relationships/image" Target="../media/image2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11" Type="http://schemas.openxmlformats.org/officeDocument/2006/relationships/image" Target="../media/image26.png"/><Relationship Id="rId5" Type="http://schemas.openxmlformats.org/officeDocument/2006/relationships/image" Target="../media/image5.png"/><Relationship Id="rId15" Type="http://schemas.openxmlformats.org/officeDocument/2006/relationships/image" Target="../media/image14.png"/><Relationship Id="rId23" Type="http://schemas.openxmlformats.org/officeDocument/2006/relationships/image" Target="../media/image22.png"/><Relationship Id="rId10" Type="http://schemas.openxmlformats.org/officeDocument/2006/relationships/image" Target="../media/image25.png"/><Relationship Id="rId19" Type="http://schemas.openxmlformats.org/officeDocument/2006/relationships/image" Target="../media/image18.png"/><Relationship Id="rId4" Type="http://schemas.openxmlformats.org/officeDocument/2006/relationships/image" Target="../media/image4.png"/><Relationship Id="rId9" Type="http://schemas.openxmlformats.org/officeDocument/2006/relationships/image" Target="../media/image24.png"/><Relationship Id="rId14" Type="http://schemas.openxmlformats.org/officeDocument/2006/relationships/image" Target="../media/image13.png"/><Relationship Id="rId22" Type="http://schemas.openxmlformats.org/officeDocument/2006/relationships/image" Target="../media/image21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13" Type="http://schemas.openxmlformats.org/officeDocument/2006/relationships/image" Target="../media/image30.png"/><Relationship Id="rId18" Type="http://schemas.openxmlformats.org/officeDocument/2006/relationships/image" Target="../media/image17.png"/><Relationship Id="rId3" Type="http://schemas.openxmlformats.org/officeDocument/2006/relationships/image" Target="../media/image1.png"/><Relationship Id="rId21" Type="http://schemas.openxmlformats.org/officeDocument/2006/relationships/image" Target="../media/image20.png"/><Relationship Id="rId7" Type="http://schemas.openxmlformats.org/officeDocument/2006/relationships/image" Target="../media/image3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notesSlide" Target="../notesSlides/notesSlide4.xml"/><Relationship Id="rId16" Type="http://schemas.openxmlformats.org/officeDocument/2006/relationships/image" Target="../media/image15.png"/><Relationship Id="rId20" Type="http://schemas.openxmlformats.org/officeDocument/2006/relationships/image" Target="../media/image3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11" Type="http://schemas.openxmlformats.org/officeDocument/2006/relationships/image" Target="../media/image10.png"/><Relationship Id="rId5" Type="http://schemas.openxmlformats.org/officeDocument/2006/relationships/image" Target="../media/image5.png"/><Relationship Id="rId15" Type="http://schemas.openxmlformats.org/officeDocument/2006/relationships/image" Target="../media/image14.png"/><Relationship Id="rId23" Type="http://schemas.openxmlformats.org/officeDocument/2006/relationships/image" Target="../media/image22.png"/><Relationship Id="rId10" Type="http://schemas.openxmlformats.org/officeDocument/2006/relationships/image" Target="../media/image25.png"/><Relationship Id="rId19" Type="http://schemas.openxmlformats.org/officeDocument/2006/relationships/image" Target="../media/image18.png"/><Relationship Id="rId4" Type="http://schemas.openxmlformats.org/officeDocument/2006/relationships/image" Target="../media/image4.png"/><Relationship Id="rId9" Type="http://schemas.openxmlformats.org/officeDocument/2006/relationships/image" Target="../media/image24.png"/><Relationship Id="rId14" Type="http://schemas.openxmlformats.org/officeDocument/2006/relationships/image" Target="../media/image31.png"/><Relationship Id="rId22" Type="http://schemas.openxmlformats.org/officeDocument/2006/relationships/image" Target="../media/image21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1.png"/><Relationship Id="rId21" Type="http://schemas.openxmlformats.org/officeDocument/2006/relationships/image" Target="../media/image20.png"/><Relationship Id="rId7" Type="http://schemas.openxmlformats.org/officeDocument/2006/relationships/image" Target="../media/image3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notesSlide" Target="../notesSlides/notesSlide5.xml"/><Relationship Id="rId16" Type="http://schemas.openxmlformats.org/officeDocument/2006/relationships/image" Target="../media/image35.png"/><Relationship Id="rId20" Type="http://schemas.openxmlformats.org/officeDocument/2006/relationships/image" Target="../media/image3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11" Type="http://schemas.openxmlformats.org/officeDocument/2006/relationships/image" Target="../media/image10.png"/><Relationship Id="rId5" Type="http://schemas.openxmlformats.org/officeDocument/2006/relationships/image" Target="../media/image5.png"/><Relationship Id="rId15" Type="http://schemas.openxmlformats.org/officeDocument/2006/relationships/image" Target="../media/image34.png"/><Relationship Id="rId23" Type="http://schemas.openxmlformats.org/officeDocument/2006/relationships/image" Target="../media/image22.png"/><Relationship Id="rId10" Type="http://schemas.openxmlformats.org/officeDocument/2006/relationships/image" Target="../media/image25.png"/><Relationship Id="rId19" Type="http://schemas.openxmlformats.org/officeDocument/2006/relationships/image" Target="../media/image18.png"/><Relationship Id="rId4" Type="http://schemas.openxmlformats.org/officeDocument/2006/relationships/image" Target="../media/image4.png"/><Relationship Id="rId9" Type="http://schemas.openxmlformats.org/officeDocument/2006/relationships/image" Target="../media/image24.png"/><Relationship Id="rId14" Type="http://schemas.openxmlformats.org/officeDocument/2006/relationships/image" Target="../media/image13.png"/><Relationship Id="rId22" Type="http://schemas.openxmlformats.org/officeDocument/2006/relationships/image" Target="../media/image21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13" Type="http://schemas.openxmlformats.org/officeDocument/2006/relationships/image" Target="../media/image12.png"/><Relationship Id="rId18" Type="http://schemas.openxmlformats.org/officeDocument/2006/relationships/image" Target="../media/image39.png"/><Relationship Id="rId3" Type="http://schemas.openxmlformats.org/officeDocument/2006/relationships/image" Target="../media/image1.png"/><Relationship Id="rId21" Type="http://schemas.openxmlformats.org/officeDocument/2006/relationships/image" Target="../media/image41.png"/><Relationship Id="rId7" Type="http://schemas.openxmlformats.org/officeDocument/2006/relationships/image" Target="../media/image3.png"/><Relationship Id="rId12" Type="http://schemas.openxmlformats.org/officeDocument/2006/relationships/image" Target="../media/image11.png"/><Relationship Id="rId17" Type="http://schemas.openxmlformats.org/officeDocument/2006/relationships/image" Target="../media/image38.png"/><Relationship Id="rId2" Type="http://schemas.openxmlformats.org/officeDocument/2006/relationships/notesSlide" Target="../notesSlides/notesSlide6.xml"/><Relationship Id="rId16" Type="http://schemas.openxmlformats.org/officeDocument/2006/relationships/image" Target="../media/image15.png"/><Relationship Id="rId20" Type="http://schemas.openxmlformats.org/officeDocument/2006/relationships/image" Target="../media/image4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11" Type="http://schemas.openxmlformats.org/officeDocument/2006/relationships/image" Target="../media/image10.png"/><Relationship Id="rId5" Type="http://schemas.openxmlformats.org/officeDocument/2006/relationships/image" Target="../media/image5.png"/><Relationship Id="rId15" Type="http://schemas.openxmlformats.org/officeDocument/2006/relationships/image" Target="../media/image14.png"/><Relationship Id="rId23" Type="http://schemas.openxmlformats.org/officeDocument/2006/relationships/image" Target="../media/image22.png"/><Relationship Id="rId10" Type="http://schemas.openxmlformats.org/officeDocument/2006/relationships/image" Target="../media/image25.png"/><Relationship Id="rId19" Type="http://schemas.openxmlformats.org/officeDocument/2006/relationships/image" Target="../media/image18.png"/><Relationship Id="rId4" Type="http://schemas.openxmlformats.org/officeDocument/2006/relationships/image" Target="../media/image4.png"/><Relationship Id="rId9" Type="http://schemas.openxmlformats.org/officeDocument/2006/relationships/image" Target="../media/image24.png"/><Relationship Id="rId14" Type="http://schemas.openxmlformats.org/officeDocument/2006/relationships/image" Target="../media/image13.png"/><Relationship Id="rId22" Type="http://schemas.openxmlformats.org/officeDocument/2006/relationships/image" Target="../media/image4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9F6"/>
        </a:solid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3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13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71500" y="3930401"/>
            <a:ext cx="1714500" cy="38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Google Shape;86;p13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71500" y="6029325"/>
            <a:ext cx="11049000" cy="352425"/>
          </a:xfrm>
          <a:prstGeom prst="rect">
            <a:avLst/>
          </a:prstGeom>
          <a:noFill/>
          <a:ln>
            <a:noFill/>
          </a:ln>
        </p:spPr>
      </p:pic>
      <p:sp>
        <p:nvSpPr>
          <p:cNvPr id="89" name="Google Shape;89;p13"/>
          <p:cNvSpPr txBox="1"/>
          <p:nvPr/>
        </p:nvSpPr>
        <p:spPr>
          <a:xfrm>
            <a:off x="571500" y="5154072"/>
            <a:ext cx="8096250" cy="7386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u="none" strike="noStrike" cap="none" dirty="0">
                <a:solidFill>
                  <a:srgbClr val="555F5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A strategic stages academic transition framework to align national curricula with global standards, leveraging </a:t>
            </a:r>
            <a:r>
              <a:rPr lang="en-US" sz="1500" b="1" u="none" strike="noStrike" cap="none" dirty="0">
                <a:solidFill>
                  <a:srgbClr val="555F5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Bukhara </a:t>
            </a:r>
            <a:r>
              <a:rPr lang="en-US" sz="1500" b="0" u="none" strike="noStrike" cap="none" dirty="0">
                <a:solidFill>
                  <a:srgbClr val="555F5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and </a:t>
            </a:r>
            <a:r>
              <a:rPr lang="en-US" sz="1500" b="1" u="none" strike="noStrike" cap="none" dirty="0">
                <a:solidFill>
                  <a:srgbClr val="555F5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Samarkand's </a:t>
            </a:r>
            <a:r>
              <a:rPr lang="en-US" sz="1500" b="0" u="none" strike="noStrike" cap="none" dirty="0">
                <a:solidFill>
                  <a:srgbClr val="555F5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historic status as Islamic scientific hubs.</a:t>
            </a:r>
            <a:endParaRPr dirty="0"/>
          </a:p>
        </p:txBody>
      </p:sp>
      <p:sp>
        <p:nvSpPr>
          <p:cNvPr id="11" name="Google Shape;88;p13">
            <a:extLst>
              <a:ext uri="{FF2B5EF4-FFF2-40B4-BE49-F238E27FC236}">
                <a16:creationId xmlns:a16="http://schemas.microsoft.com/office/drawing/2014/main" id="{3A966639-11EA-4E3A-A958-73DC29CFFF4B}"/>
              </a:ext>
            </a:extLst>
          </p:cNvPr>
          <p:cNvSpPr txBox="1"/>
          <p:nvPr/>
        </p:nvSpPr>
        <p:spPr>
          <a:xfrm>
            <a:off x="571500" y="1507102"/>
            <a:ext cx="10575036" cy="22698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 algn="just">
              <a:lnSpc>
                <a:spcPct val="124987"/>
              </a:lnSpc>
            </a:pPr>
            <a:r>
              <a:rPr lang="en-US" sz="3800" dirty="0">
                <a:solidFill>
                  <a:srgbClr val="0B4C37"/>
                </a:solidFill>
                <a:latin typeface="Playfair Display ExtraBold"/>
                <a:ea typeface="Playfair Display ExtraBold"/>
                <a:cs typeface="Playfair Display ExtraBold"/>
                <a:sym typeface="Playfair Display ExtraBold"/>
              </a:rPr>
              <a:t>ISLAMIC FINANCE EDUCATION AND HUMAN CAPITAL DEVELOPMENT IN UZBEKISTAN: </a:t>
            </a:r>
            <a:r>
              <a:rPr lang="en-US" sz="2800" i="1" dirty="0">
                <a:solidFill>
                  <a:srgbClr val="0B4C37"/>
                </a:solidFill>
                <a:latin typeface="Playfair Display ExtraBold"/>
                <a:ea typeface="Playfair Display ExtraBold"/>
                <a:cs typeface="Playfair Display ExtraBold"/>
                <a:sym typeface="Playfair Display ExtraBold"/>
              </a:rPr>
              <a:t>Building the foundation for sustainable industry growth</a:t>
            </a:r>
            <a:br>
              <a:rPr lang="en-US" sz="2800" i="1" dirty="0">
                <a:solidFill>
                  <a:srgbClr val="0B4C37"/>
                </a:solidFill>
                <a:latin typeface="Playfair Display ExtraBold"/>
                <a:ea typeface="Playfair Display ExtraBold"/>
                <a:cs typeface="Playfair Display ExtraBold"/>
                <a:sym typeface="Playfair Display ExtraBold"/>
              </a:rPr>
            </a:br>
            <a:endParaRPr i="1" dirty="0"/>
          </a:p>
        </p:txBody>
      </p:sp>
      <p:pic>
        <p:nvPicPr>
          <p:cNvPr id="12" name="Google Shape;85;p13" descr="image.png">
            <a:extLst>
              <a:ext uri="{FF2B5EF4-FFF2-40B4-BE49-F238E27FC236}">
                <a16:creationId xmlns:a16="http://schemas.microsoft.com/office/drawing/2014/main" id="{8481FCB8-6049-4F61-9D33-4A70ADF59002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482137" y="1159769"/>
            <a:ext cx="1714500" cy="38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9F6"/>
        </a:solidFill>
        <a:effectLst/>
      </p:bgPr>
    </p:bg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" name="Google Shape;96;p14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7" name="Google Shape;97;p14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71500" y="2095500"/>
            <a:ext cx="4773066" cy="3695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Google Shape;98;p14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725566" y="2095500"/>
            <a:ext cx="5894933" cy="3695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9" name="Google Shape;99;p14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71500" y="1123950"/>
            <a:ext cx="11049000" cy="685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" name="Google Shape;100;p14" descr="image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571500" y="6029325"/>
            <a:ext cx="11049000" cy="352425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14"/>
          <p:cNvSpPr/>
          <p:nvPr/>
        </p:nvSpPr>
        <p:spPr>
          <a:xfrm>
            <a:off x="1057275" y="1452562"/>
            <a:ext cx="10077450" cy="28575"/>
          </a:xfrm>
          <a:prstGeom prst="rect">
            <a:avLst/>
          </a:prstGeom>
          <a:solidFill>
            <a:srgbClr val="DCD4B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8" name="Google Shape;108;p14" descr="image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0734675" y="6181725"/>
            <a:ext cx="885825" cy="20002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38CF9066-BCB2-4248-9E8B-93B8A1A27899}"/>
              </a:ext>
            </a:extLst>
          </p:cNvPr>
          <p:cNvGrpSpPr/>
          <p:nvPr/>
        </p:nvGrpSpPr>
        <p:grpSpPr>
          <a:xfrm>
            <a:off x="784145" y="1236821"/>
            <a:ext cx="1470183" cy="460057"/>
            <a:chOff x="784145" y="1236821"/>
            <a:chExt cx="1470183" cy="460057"/>
          </a:xfrm>
        </p:grpSpPr>
        <p:pic>
          <p:nvPicPr>
            <p:cNvPr id="101" name="Google Shape;101;p14" descr="image.png"/>
            <p:cNvPicPr preferRelativeResize="0"/>
            <p:nvPr/>
          </p:nvPicPr>
          <p:blipFill rotWithShape="1">
            <a:blip r:embed="rId9">
              <a:alphaModFix/>
            </a:blip>
            <a:srcRect/>
            <a:stretch/>
          </p:blipFill>
          <p:spPr>
            <a:xfrm>
              <a:off x="784145" y="1236821"/>
              <a:ext cx="1470183" cy="46005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9" name="Google Shape;109;p14" descr="image.png"/>
            <p:cNvPicPr preferRelativeResize="0"/>
            <p:nvPr/>
          </p:nvPicPr>
          <p:blipFill rotWithShape="1">
            <a:blip r:embed="rId10">
              <a:alphaModFix/>
            </a:blip>
            <a:srcRect/>
            <a:stretch/>
          </p:blipFill>
          <p:spPr>
            <a:xfrm>
              <a:off x="964168" y="1316831"/>
              <a:ext cx="300037" cy="300037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10" name="Google Shape;110;p14"/>
          <p:cNvSpPr txBox="1"/>
          <p:nvPr/>
        </p:nvSpPr>
        <p:spPr>
          <a:xfrm>
            <a:off x="1364218" y="1386840"/>
            <a:ext cx="710088" cy="1600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75" b="1" i="0" u="none" strike="noStrike" cap="none">
                <a:solidFill>
                  <a:srgbClr val="FFFFFF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Foundation</a:t>
            </a:r>
            <a:endParaRPr/>
          </a:p>
        </p:txBody>
      </p:sp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F9BD74D6-0DFD-4534-BBE9-F9C8F5C840E0}"/>
              </a:ext>
            </a:extLst>
          </p:cNvPr>
          <p:cNvGrpSpPr/>
          <p:nvPr/>
        </p:nvGrpSpPr>
        <p:grpSpPr>
          <a:xfrm>
            <a:off x="2840831" y="1247775"/>
            <a:ext cx="1876425" cy="438150"/>
            <a:chOff x="2840831" y="1247775"/>
            <a:chExt cx="1876425" cy="438150"/>
          </a:xfrm>
        </p:grpSpPr>
        <p:pic>
          <p:nvPicPr>
            <p:cNvPr id="102" name="Google Shape;102;p14" descr="image.png"/>
            <p:cNvPicPr preferRelativeResize="0"/>
            <p:nvPr/>
          </p:nvPicPr>
          <p:blipFill rotWithShape="1">
            <a:blip r:embed="rId11">
              <a:alphaModFix/>
            </a:blip>
            <a:srcRect/>
            <a:stretch/>
          </p:blipFill>
          <p:spPr>
            <a:xfrm>
              <a:off x="2840831" y="1247775"/>
              <a:ext cx="1876425" cy="4381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1" name="Google Shape;111;p14" descr="image.png"/>
            <p:cNvPicPr preferRelativeResize="0"/>
            <p:nvPr/>
          </p:nvPicPr>
          <p:blipFill rotWithShape="1">
            <a:blip r:embed="rId12">
              <a:alphaModFix/>
            </a:blip>
            <a:srcRect/>
            <a:stretch/>
          </p:blipFill>
          <p:spPr>
            <a:xfrm>
              <a:off x="3012281" y="1323975"/>
              <a:ext cx="285750" cy="28575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6D74CA5D-5C5B-4977-91FC-C07BF36EB977}"/>
              </a:ext>
            </a:extLst>
          </p:cNvPr>
          <p:cNvGrpSpPr/>
          <p:nvPr/>
        </p:nvGrpSpPr>
        <p:grpSpPr>
          <a:xfrm>
            <a:off x="5338762" y="1247775"/>
            <a:ext cx="1381125" cy="438150"/>
            <a:chOff x="5338762" y="1247775"/>
            <a:chExt cx="1381125" cy="438150"/>
          </a:xfrm>
        </p:grpSpPr>
        <p:pic>
          <p:nvPicPr>
            <p:cNvPr id="103" name="Google Shape;103;p14" descr="image.png"/>
            <p:cNvPicPr preferRelativeResize="0"/>
            <p:nvPr/>
          </p:nvPicPr>
          <p:blipFill rotWithShape="1">
            <a:blip r:embed="rId13">
              <a:alphaModFix/>
            </a:blip>
            <a:srcRect/>
            <a:stretch/>
          </p:blipFill>
          <p:spPr>
            <a:xfrm>
              <a:off x="5338762" y="1247775"/>
              <a:ext cx="1381125" cy="4381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2" name="Google Shape;112;p14" descr="image.png"/>
            <p:cNvPicPr preferRelativeResize="0"/>
            <p:nvPr/>
          </p:nvPicPr>
          <p:blipFill rotWithShape="1">
            <a:blip r:embed="rId14">
              <a:alphaModFix/>
            </a:blip>
            <a:srcRect/>
            <a:stretch/>
          </p:blipFill>
          <p:spPr>
            <a:xfrm>
              <a:off x="5510212" y="1323975"/>
              <a:ext cx="285750" cy="28575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5" name="Группа 4">
            <a:extLst>
              <a:ext uri="{FF2B5EF4-FFF2-40B4-BE49-F238E27FC236}">
                <a16:creationId xmlns:a16="http://schemas.microsoft.com/office/drawing/2014/main" id="{DA439A7B-149C-4EAC-85A7-3C43F5D111FD}"/>
              </a:ext>
            </a:extLst>
          </p:cNvPr>
          <p:cNvGrpSpPr/>
          <p:nvPr/>
        </p:nvGrpSpPr>
        <p:grpSpPr>
          <a:xfrm>
            <a:off x="7341393" y="1247775"/>
            <a:ext cx="1666875" cy="438150"/>
            <a:chOff x="7341393" y="1247775"/>
            <a:chExt cx="1666875" cy="438150"/>
          </a:xfrm>
        </p:grpSpPr>
        <p:pic>
          <p:nvPicPr>
            <p:cNvPr id="104" name="Google Shape;104;p14" descr="image.png"/>
            <p:cNvPicPr preferRelativeResize="0"/>
            <p:nvPr/>
          </p:nvPicPr>
          <p:blipFill rotWithShape="1">
            <a:blip r:embed="rId15">
              <a:alphaModFix/>
            </a:blip>
            <a:srcRect/>
            <a:stretch/>
          </p:blipFill>
          <p:spPr>
            <a:xfrm>
              <a:off x="7341393" y="1247775"/>
              <a:ext cx="1666875" cy="4381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3" name="Google Shape;113;p14" descr="image.png"/>
            <p:cNvPicPr preferRelativeResize="0"/>
            <p:nvPr/>
          </p:nvPicPr>
          <p:blipFill rotWithShape="1">
            <a:blip r:embed="rId16">
              <a:alphaModFix/>
            </a:blip>
            <a:srcRect/>
            <a:stretch/>
          </p:blipFill>
          <p:spPr>
            <a:xfrm>
              <a:off x="7512843" y="1323975"/>
              <a:ext cx="285750" cy="28575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DEA1F746-9978-4B94-9041-56538D5EB453}"/>
              </a:ext>
            </a:extLst>
          </p:cNvPr>
          <p:cNvGrpSpPr/>
          <p:nvPr/>
        </p:nvGrpSpPr>
        <p:grpSpPr>
          <a:xfrm>
            <a:off x="9629775" y="1247775"/>
            <a:ext cx="1743075" cy="438150"/>
            <a:chOff x="9629775" y="1247775"/>
            <a:chExt cx="1743075" cy="438150"/>
          </a:xfrm>
        </p:grpSpPr>
        <p:pic>
          <p:nvPicPr>
            <p:cNvPr id="105" name="Google Shape;105;p14" descr="image.png"/>
            <p:cNvPicPr preferRelativeResize="0"/>
            <p:nvPr/>
          </p:nvPicPr>
          <p:blipFill rotWithShape="1">
            <a:blip r:embed="rId17">
              <a:alphaModFix/>
            </a:blip>
            <a:srcRect/>
            <a:stretch/>
          </p:blipFill>
          <p:spPr>
            <a:xfrm>
              <a:off x="9629775" y="1247775"/>
              <a:ext cx="1743075" cy="4381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4" name="Google Shape;114;p14" descr="image.png"/>
            <p:cNvPicPr preferRelativeResize="0"/>
            <p:nvPr/>
          </p:nvPicPr>
          <p:blipFill rotWithShape="1">
            <a:blip r:embed="rId18">
              <a:alphaModFix/>
            </a:blip>
            <a:srcRect/>
            <a:stretch/>
          </p:blipFill>
          <p:spPr>
            <a:xfrm>
              <a:off x="9801225" y="1323975"/>
              <a:ext cx="285750" cy="285750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15" name="Google Shape;115;p14" descr="image.png"/>
          <p:cNvPicPr preferRelativeResize="0"/>
          <p:nvPr/>
        </p:nvPicPr>
        <p:blipFill rotWithShape="1">
          <a:blip r:embed="rId19">
            <a:alphaModFix/>
          </a:blip>
          <a:srcRect/>
          <a:stretch/>
        </p:blipFill>
        <p:spPr>
          <a:xfrm>
            <a:off x="4782588" y="2333625"/>
            <a:ext cx="304800" cy="323850"/>
          </a:xfrm>
          <a:prstGeom prst="rect">
            <a:avLst/>
          </a:prstGeom>
          <a:noFill/>
          <a:ln>
            <a:noFill/>
          </a:ln>
        </p:spPr>
      </p:pic>
      <p:sp>
        <p:nvSpPr>
          <p:cNvPr id="116" name="Google Shape;116;p14"/>
          <p:cNvSpPr txBox="1"/>
          <p:nvPr/>
        </p:nvSpPr>
        <p:spPr>
          <a:xfrm>
            <a:off x="1209675" y="2979300"/>
            <a:ext cx="4031597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cap="none" dirty="0">
                <a:solidFill>
                  <a:srgbClr val="C9A432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Reform essence</a:t>
            </a:r>
            <a:endParaRPr dirty="0"/>
          </a:p>
        </p:txBody>
      </p:sp>
      <p:sp>
        <p:nvSpPr>
          <p:cNvPr id="117" name="Google Shape;117;p14"/>
          <p:cNvSpPr txBox="1"/>
          <p:nvPr/>
        </p:nvSpPr>
        <p:spPr>
          <a:xfrm>
            <a:off x="866775" y="3413075"/>
            <a:ext cx="4182516" cy="18281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" rtl="0">
              <a:lnSpc>
                <a:spcPct val="1649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 dirty="0">
                <a:solidFill>
                  <a:srgbClr val="333C39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Alignment of the national higher education system with the recently passed Law O’RQ-1126 and international AAOIFI standards. This stage focuses on integrating formal regulatory mandates into academic structures to secure a standardized legal bedrock for newly introduced academic majors.</a:t>
            </a:r>
            <a:endParaRPr dirty="0"/>
          </a:p>
        </p:txBody>
      </p:sp>
      <p:sp>
        <p:nvSpPr>
          <p:cNvPr id="118" name="Google Shape;118;p14"/>
          <p:cNvSpPr txBox="1"/>
          <p:nvPr/>
        </p:nvSpPr>
        <p:spPr>
          <a:xfrm>
            <a:off x="6058941" y="2428875"/>
            <a:ext cx="5489592" cy="2539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0" i="0" u="none" strike="noStrike" cap="none" dirty="0">
                <a:solidFill>
                  <a:srgbClr val="FFFFFF"/>
                </a:solidFill>
                <a:latin typeface="Playfair Display SemiBold"/>
                <a:ea typeface="Playfair Display SemiBold"/>
                <a:cs typeface="Playfair Display SemiBold"/>
                <a:sym typeface="Playfair Display SemiBold"/>
              </a:rPr>
              <a:t>Implementation mechanisms</a:t>
            </a:r>
            <a:endParaRPr dirty="0"/>
          </a:p>
        </p:txBody>
      </p:sp>
      <p:sp>
        <p:nvSpPr>
          <p:cNvPr id="119" name="Google Shape;119;p14"/>
          <p:cNvSpPr/>
          <p:nvPr/>
        </p:nvSpPr>
        <p:spPr>
          <a:xfrm>
            <a:off x="6058941" y="2809875"/>
            <a:ext cx="5228183" cy="952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20" name="Google Shape;120;p14" descr="image.png"/>
          <p:cNvPicPr preferRelativeResize="0"/>
          <p:nvPr/>
        </p:nvPicPr>
        <p:blipFill rotWithShape="1">
          <a:blip r:embed="rId20">
            <a:alphaModFix/>
          </a:blip>
          <a:srcRect/>
          <a:stretch/>
        </p:blipFill>
        <p:spPr>
          <a:xfrm>
            <a:off x="866775" y="3003500"/>
            <a:ext cx="228600" cy="228600"/>
          </a:xfrm>
          <a:prstGeom prst="rect">
            <a:avLst/>
          </a:prstGeom>
          <a:noFill/>
          <a:ln>
            <a:noFill/>
          </a:ln>
        </p:spPr>
      </p:pic>
      <p:sp>
        <p:nvSpPr>
          <p:cNvPr id="121" name="Google Shape;121;p14"/>
          <p:cNvSpPr txBox="1"/>
          <p:nvPr/>
        </p:nvSpPr>
        <p:spPr>
          <a:xfrm>
            <a:off x="6428232" y="3243262"/>
            <a:ext cx="4858892" cy="631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 dirty="0">
                <a:solidFill>
                  <a:srgbClr val="FFFFFF"/>
                </a:solidFill>
                <a:latin typeface="Plus Jakarta Sans SemiBold"/>
                <a:ea typeface="Plus Jakarta Sans SemiBold"/>
                <a:cs typeface="Plus Jakarta Sans SemiBold"/>
                <a:sym typeface="Plus Jakarta Sans SemiBold"/>
              </a:rPr>
              <a:t>Standard integration:</a:t>
            </a:r>
            <a:r>
              <a:rPr lang="en-US" sz="1200" b="0" i="0" u="none" strike="noStrike" cap="none" dirty="0">
                <a:solidFill>
                  <a:srgbClr val="E4EFE9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Incorporating global AAOIFI and IFSB standard frameworks into newly established bachelor's and master's degree criteria.</a:t>
            </a:r>
            <a:endParaRPr dirty="0"/>
          </a:p>
        </p:txBody>
      </p:sp>
      <p:sp>
        <p:nvSpPr>
          <p:cNvPr id="122" name="Google Shape;122;p14"/>
          <p:cNvSpPr txBox="1"/>
          <p:nvPr/>
        </p:nvSpPr>
        <p:spPr>
          <a:xfrm>
            <a:off x="6428232" y="4029075"/>
            <a:ext cx="4858892" cy="631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 dirty="0">
                <a:solidFill>
                  <a:srgbClr val="FFFFFF"/>
                </a:solidFill>
                <a:latin typeface="Plus Jakarta Sans SemiBold"/>
                <a:ea typeface="Plus Jakarta Sans SemiBold"/>
                <a:cs typeface="Plus Jakarta Sans SemiBold"/>
                <a:sym typeface="Plus Jakarta Sans SemiBold"/>
              </a:rPr>
              <a:t>Coordinating advisory council:</a:t>
            </a:r>
            <a:r>
              <a:rPr lang="en-US" sz="1200" b="0" i="0" u="none" strike="noStrike" cap="none" dirty="0">
                <a:solidFill>
                  <a:srgbClr val="E4EFE9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Establishing a specialized joint task force under the Ministry of higher education, science and innovation to oversee interdisciplinary curriculum updates.</a:t>
            </a:r>
            <a:endParaRPr dirty="0"/>
          </a:p>
        </p:txBody>
      </p:sp>
      <p:sp>
        <p:nvSpPr>
          <p:cNvPr id="123" name="Google Shape;123;p14"/>
          <p:cNvSpPr txBox="1"/>
          <p:nvPr/>
        </p:nvSpPr>
        <p:spPr>
          <a:xfrm>
            <a:off x="6428232" y="4814887"/>
            <a:ext cx="4858892" cy="631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 dirty="0">
                <a:solidFill>
                  <a:srgbClr val="FFFFFF"/>
                </a:solidFill>
                <a:latin typeface="Plus Jakarta Sans SemiBold"/>
                <a:ea typeface="Plus Jakarta Sans SemiBold"/>
                <a:cs typeface="Plus Jakarta Sans SemiBold"/>
                <a:sym typeface="Plus Jakarta Sans SemiBold"/>
              </a:rPr>
              <a:t>Core curriculum validation:</a:t>
            </a:r>
            <a:r>
              <a:rPr lang="en-US" sz="1200" b="0" i="0" u="none" strike="noStrike" cap="none" dirty="0">
                <a:solidFill>
                  <a:srgbClr val="E4EFE9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Approving and mandating "Introduction to Islamic Finance &amp; Shariah Standards" as a foundational module.</a:t>
            </a:r>
            <a:endParaRPr dirty="0"/>
          </a:p>
        </p:txBody>
      </p:sp>
      <p:pic>
        <p:nvPicPr>
          <p:cNvPr id="124" name="Google Shape;124;p14" descr="image.png"/>
          <p:cNvPicPr preferRelativeResize="0"/>
          <p:nvPr/>
        </p:nvPicPr>
        <p:blipFill rotWithShape="1">
          <a:blip r:embed="rId21">
            <a:alphaModFix/>
          </a:blip>
          <a:srcRect/>
          <a:stretch/>
        </p:blipFill>
        <p:spPr>
          <a:xfrm>
            <a:off x="6058941" y="3262312"/>
            <a:ext cx="266700" cy="266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" name="Google Shape;125;p14" descr="image.png"/>
          <p:cNvPicPr preferRelativeResize="0"/>
          <p:nvPr/>
        </p:nvPicPr>
        <p:blipFill rotWithShape="1">
          <a:blip r:embed="rId22">
            <a:alphaModFix/>
          </a:blip>
          <a:srcRect/>
          <a:stretch/>
        </p:blipFill>
        <p:spPr>
          <a:xfrm>
            <a:off x="6058941" y="4048125"/>
            <a:ext cx="266700" cy="266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" name="Google Shape;126;p14" descr="image.png"/>
          <p:cNvPicPr preferRelativeResize="0"/>
          <p:nvPr/>
        </p:nvPicPr>
        <p:blipFill rotWithShape="1">
          <a:blip r:embed="rId23">
            <a:alphaModFix/>
          </a:blip>
          <a:srcRect/>
          <a:stretch/>
        </p:blipFill>
        <p:spPr>
          <a:xfrm>
            <a:off x="6058941" y="4833937"/>
            <a:ext cx="266700" cy="266700"/>
          </a:xfrm>
          <a:prstGeom prst="rect">
            <a:avLst/>
          </a:prstGeom>
          <a:noFill/>
          <a:ln>
            <a:noFill/>
          </a:ln>
        </p:spPr>
      </p:pic>
      <p:sp>
        <p:nvSpPr>
          <p:cNvPr id="127" name="Google Shape;127;p14"/>
          <p:cNvSpPr txBox="1"/>
          <p:nvPr/>
        </p:nvSpPr>
        <p:spPr>
          <a:xfrm>
            <a:off x="714375" y="476250"/>
            <a:ext cx="11451431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none" strike="noStrike" cap="none" dirty="0">
                <a:solidFill>
                  <a:srgbClr val="0B4C37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Stage 1: Establishing the regulatory foundation</a:t>
            </a:r>
            <a:endParaRPr dirty="0"/>
          </a:p>
        </p:txBody>
      </p:sp>
      <p:sp>
        <p:nvSpPr>
          <p:cNvPr id="128" name="Google Shape;128;p14"/>
          <p:cNvSpPr/>
          <p:nvPr/>
        </p:nvSpPr>
        <p:spPr>
          <a:xfrm>
            <a:off x="571500" y="476250"/>
            <a:ext cx="47625" cy="409575"/>
          </a:xfrm>
          <a:prstGeom prst="rect">
            <a:avLst/>
          </a:prstGeom>
          <a:solidFill>
            <a:srgbClr val="C9A43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9F6"/>
        </a:solidFill>
        <a:effectLst/>
      </p:bgPr>
    </p:bg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" name="Google Shape;133;p15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4" name="Google Shape;134;p15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71500" y="2095500"/>
            <a:ext cx="4773066" cy="3695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" name="Google Shape;135;p15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725566" y="2095500"/>
            <a:ext cx="5894933" cy="3695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" name="Google Shape;136;p15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71500" y="1123950"/>
            <a:ext cx="11049000" cy="685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" name="Google Shape;137;p15" descr="image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571500" y="6029325"/>
            <a:ext cx="11049000" cy="352425"/>
          </a:xfrm>
          <a:prstGeom prst="rect">
            <a:avLst/>
          </a:prstGeom>
          <a:noFill/>
          <a:ln>
            <a:noFill/>
          </a:ln>
        </p:spPr>
      </p:pic>
      <p:sp>
        <p:nvSpPr>
          <p:cNvPr id="143" name="Google Shape;143;p15"/>
          <p:cNvSpPr/>
          <p:nvPr/>
        </p:nvSpPr>
        <p:spPr>
          <a:xfrm>
            <a:off x="1057275" y="1452562"/>
            <a:ext cx="10077450" cy="28575"/>
          </a:xfrm>
          <a:prstGeom prst="rect">
            <a:avLst/>
          </a:prstGeom>
          <a:solidFill>
            <a:srgbClr val="DCD4B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45" name="Google Shape;145;p15" descr="image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0715625" y="6181725"/>
            <a:ext cx="904875" cy="20002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D1DED713-3FE4-41B9-BACD-AEB54202FC9E}"/>
              </a:ext>
            </a:extLst>
          </p:cNvPr>
          <p:cNvGrpSpPr/>
          <p:nvPr/>
        </p:nvGrpSpPr>
        <p:grpSpPr>
          <a:xfrm>
            <a:off x="819150" y="1247775"/>
            <a:ext cx="1400175" cy="438150"/>
            <a:chOff x="819150" y="1247775"/>
            <a:chExt cx="1400175" cy="438150"/>
          </a:xfrm>
        </p:grpSpPr>
        <p:pic>
          <p:nvPicPr>
            <p:cNvPr id="138" name="Google Shape;138;p15" descr="image.png"/>
            <p:cNvPicPr preferRelativeResize="0"/>
            <p:nvPr/>
          </p:nvPicPr>
          <p:blipFill rotWithShape="1">
            <a:blip r:embed="rId9">
              <a:alphaModFix/>
            </a:blip>
            <a:srcRect/>
            <a:stretch/>
          </p:blipFill>
          <p:spPr>
            <a:xfrm>
              <a:off x="819150" y="1247775"/>
              <a:ext cx="1400175" cy="4381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46" name="Google Shape;146;p15" descr="image.png"/>
            <p:cNvPicPr preferRelativeResize="0"/>
            <p:nvPr/>
          </p:nvPicPr>
          <p:blipFill rotWithShape="1">
            <a:blip r:embed="rId10">
              <a:alphaModFix/>
            </a:blip>
            <a:srcRect/>
            <a:stretch/>
          </p:blipFill>
          <p:spPr>
            <a:xfrm>
              <a:off x="990600" y="1323975"/>
              <a:ext cx="285750" cy="28575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7BDA3EBD-F34C-4382-AD48-CD1BDDB31D5F}"/>
              </a:ext>
            </a:extLst>
          </p:cNvPr>
          <p:cNvGrpSpPr/>
          <p:nvPr/>
        </p:nvGrpSpPr>
        <p:grpSpPr>
          <a:xfrm>
            <a:off x="2793920" y="1236821"/>
            <a:ext cx="1970246" cy="460057"/>
            <a:chOff x="2793920" y="1236821"/>
            <a:chExt cx="1970246" cy="460057"/>
          </a:xfrm>
        </p:grpSpPr>
        <p:pic>
          <p:nvPicPr>
            <p:cNvPr id="139" name="Google Shape;139;p15" descr="image.png"/>
            <p:cNvPicPr preferRelativeResize="0"/>
            <p:nvPr/>
          </p:nvPicPr>
          <p:blipFill rotWithShape="1">
            <a:blip r:embed="rId11">
              <a:alphaModFix/>
            </a:blip>
            <a:srcRect/>
            <a:stretch/>
          </p:blipFill>
          <p:spPr>
            <a:xfrm>
              <a:off x="2793920" y="1236821"/>
              <a:ext cx="1970246" cy="46005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47" name="Google Shape;147;p15" descr="image.png"/>
            <p:cNvPicPr preferRelativeResize="0"/>
            <p:nvPr/>
          </p:nvPicPr>
          <p:blipFill rotWithShape="1">
            <a:blip r:embed="rId12">
              <a:alphaModFix/>
            </a:blip>
            <a:srcRect/>
            <a:stretch/>
          </p:blipFill>
          <p:spPr>
            <a:xfrm>
              <a:off x="2973943" y="1316831"/>
              <a:ext cx="300037" cy="300037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48" name="Google Shape;148;p15"/>
          <p:cNvSpPr txBox="1"/>
          <p:nvPr/>
        </p:nvSpPr>
        <p:spPr>
          <a:xfrm>
            <a:off x="3373993" y="1386840"/>
            <a:ext cx="1210151" cy="1600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75" b="1" i="0" u="none" strike="noStrike" cap="none" dirty="0">
                <a:solidFill>
                  <a:srgbClr val="FFFFFF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Academic Capacity</a:t>
            </a:r>
            <a:endParaRPr dirty="0"/>
          </a:p>
        </p:txBody>
      </p:sp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F8DC0BD8-F232-4113-B91A-D6C3D3733FD0}"/>
              </a:ext>
            </a:extLst>
          </p:cNvPr>
          <p:cNvGrpSpPr/>
          <p:nvPr/>
        </p:nvGrpSpPr>
        <p:grpSpPr>
          <a:xfrm>
            <a:off x="5338762" y="1247775"/>
            <a:ext cx="1381125" cy="438150"/>
            <a:chOff x="5338762" y="1247775"/>
            <a:chExt cx="1381125" cy="438150"/>
          </a:xfrm>
        </p:grpSpPr>
        <p:pic>
          <p:nvPicPr>
            <p:cNvPr id="140" name="Google Shape;140;p15" descr="image.png"/>
            <p:cNvPicPr preferRelativeResize="0"/>
            <p:nvPr/>
          </p:nvPicPr>
          <p:blipFill rotWithShape="1">
            <a:blip r:embed="rId13">
              <a:alphaModFix/>
            </a:blip>
            <a:srcRect/>
            <a:stretch/>
          </p:blipFill>
          <p:spPr>
            <a:xfrm>
              <a:off x="5338762" y="1247775"/>
              <a:ext cx="1381125" cy="4381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49" name="Google Shape;149;p15" descr="image.png"/>
            <p:cNvPicPr preferRelativeResize="0"/>
            <p:nvPr/>
          </p:nvPicPr>
          <p:blipFill rotWithShape="1">
            <a:blip r:embed="rId14">
              <a:alphaModFix/>
            </a:blip>
            <a:srcRect/>
            <a:stretch/>
          </p:blipFill>
          <p:spPr>
            <a:xfrm>
              <a:off x="5510212" y="1323975"/>
              <a:ext cx="285750" cy="28575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5" name="Группа 4">
            <a:extLst>
              <a:ext uri="{FF2B5EF4-FFF2-40B4-BE49-F238E27FC236}">
                <a16:creationId xmlns:a16="http://schemas.microsoft.com/office/drawing/2014/main" id="{C7F07953-B06C-4D74-9592-C92127288E8C}"/>
              </a:ext>
            </a:extLst>
          </p:cNvPr>
          <p:cNvGrpSpPr/>
          <p:nvPr/>
        </p:nvGrpSpPr>
        <p:grpSpPr>
          <a:xfrm>
            <a:off x="7341393" y="1247775"/>
            <a:ext cx="1666875" cy="438150"/>
            <a:chOff x="7341393" y="1247775"/>
            <a:chExt cx="1666875" cy="438150"/>
          </a:xfrm>
        </p:grpSpPr>
        <p:pic>
          <p:nvPicPr>
            <p:cNvPr id="141" name="Google Shape;141;p15" descr="image.png"/>
            <p:cNvPicPr preferRelativeResize="0"/>
            <p:nvPr/>
          </p:nvPicPr>
          <p:blipFill rotWithShape="1">
            <a:blip r:embed="rId15">
              <a:alphaModFix/>
            </a:blip>
            <a:srcRect/>
            <a:stretch/>
          </p:blipFill>
          <p:spPr>
            <a:xfrm>
              <a:off x="7341393" y="1247775"/>
              <a:ext cx="1666875" cy="4381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50" name="Google Shape;150;p15" descr="image.png"/>
            <p:cNvPicPr preferRelativeResize="0"/>
            <p:nvPr/>
          </p:nvPicPr>
          <p:blipFill rotWithShape="1">
            <a:blip r:embed="rId16">
              <a:alphaModFix/>
            </a:blip>
            <a:srcRect/>
            <a:stretch/>
          </p:blipFill>
          <p:spPr>
            <a:xfrm>
              <a:off x="7512843" y="1323975"/>
              <a:ext cx="285750" cy="28575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E3D01780-94E6-4D68-ADAD-8BE3C554BD92}"/>
              </a:ext>
            </a:extLst>
          </p:cNvPr>
          <p:cNvGrpSpPr/>
          <p:nvPr/>
        </p:nvGrpSpPr>
        <p:grpSpPr>
          <a:xfrm>
            <a:off x="9629775" y="1247775"/>
            <a:ext cx="1743075" cy="438150"/>
            <a:chOff x="9629775" y="1247775"/>
            <a:chExt cx="1743075" cy="438150"/>
          </a:xfrm>
        </p:grpSpPr>
        <p:pic>
          <p:nvPicPr>
            <p:cNvPr id="142" name="Google Shape;142;p15" descr="image.png"/>
            <p:cNvPicPr preferRelativeResize="0"/>
            <p:nvPr/>
          </p:nvPicPr>
          <p:blipFill rotWithShape="1">
            <a:blip r:embed="rId17">
              <a:alphaModFix/>
            </a:blip>
            <a:srcRect/>
            <a:stretch/>
          </p:blipFill>
          <p:spPr>
            <a:xfrm>
              <a:off x="9629775" y="1247775"/>
              <a:ext cx="1743075" cy="4381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51" name="Google Shape;151;p15" descr="image.png"/>
            <p:cNvPicPr preferRelativeResize="0"/>
            <p:nvPr/>
          </p:nvPicPr>
          <p:blipFill rotWithShape="1">
            <a:blip r:embed="rId18">
              <a:alphaModFix/>
            </a:blip>
            <a:srcRect/>
            <a:stretch/>
          </p:blipFill>
          <p:spPr>
            <a:xfrm>
              <a:off x="9801225" y="1323975"/>
              <a:ext cx="285750" cy="285750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52" name="Google Shape;152;p15" descr="image.png"/>
          <p:cNvPicPr preferRelativeResize="0"/>
          <p:nvPr/>
        </p:nvPicPr>
        <p:blipFill rotWithShape="1">
          <a:blip r:embed="rId19">
            <a:alphaModFix/>
          </a:blip>
          <a:srcRect/>
          <a:stretch/>
        </p:blipFill>
        <p:spPr>
          <a:xfrm>
            <a:off x="4782588" y="2333625"/>
            <a:ext cx="304800" cy="323850"/>
          </a:xfrm>
          <a:prstGeom prst="rect">
            <a:avLst/>
          </a:prstGeom>
          <a:noFill/>
          <a:ln>
            <a:noFill/>
          </a:ln>
        </p:spPr>
      </p:pic>
      <p:sp>
        <p:nvSpPr>
          <p:cNvPr id="153" name="Google Shape;153;p15"/>
          <p:cNvSpPr txBox="1"/>
          <p:nvPr/>
        </p:nvSpPr>
        <p:spPr>
          <a:xfrm>
            <a:off x="1266825" y="2853540"/>
            <a:ext cx="3971590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cap="none" dirty="0">
                <a:solidFill>
                  <a:srgbClr val="C9A432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Reform essence</a:t>
            </a:r>
            <a:endParaRPr dirty="0"/>
          </a:p>
        </p:txBody>
      </p:sp>
      <p:sp>
        <p:nvSpPr>
          <p:cNvPr id="154" name="Google Shape;154;p15"/>
          <p:cNvSpPr txBox="1"/>
          <p:nvPr/>
        </p:nvSpPr>
        <p:spPr>
          <a:xfrm>
            <a:off x="866775" y="3287315"/>
            <a:ext cx="4182516" cy="21328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" rtl="0">
              <a:lnSpc>
                <a:spcPct val="1649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 dirty="0">
                <a:solidFill>
                  <a:srgbClr val="333C39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Upgrading the competencies of existing faculty members and localizing world-class literature. Because Islamic finance operates on unique ethical and contractual parameters, this stage builds local instructional capacity and provides native-language resources to avoid dependency on foreign teaching personnel.</a:t>
            </a:r>
            <a:endParaRPr dirty="0"/>
          </a:p>
        </p:txBody>
      </p:sp>
      <p:sp>
        <p:nvSpPr>
          <p:cNvPr id="155" name="Google Shape;155;p15"/>
          <p:cNvSpPr txBox="1"/>
          <p:nvPr/>
        </p:nvSpPr>
        <p:spPr>
          <a:xfrm>
            <a:off x="6058941" y="2428875"/>
            <a:ext cx="5489592" cy="2539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0" i="0" u="none" strike="noStrike" cap="none" dirty="0">
                <a:solidFill>
                  <a:srgbClr val="FFFFFF"/>
                </a:solidFill>
                <a:latin typeface="Playfair Display SemiBold"/>
                <a:ea typeface="Playfair Display SemiBold"/>
                <a:cs typeface="Playfair Display SemiBold"/>
                <a:sym typeface="Playfair Display SemiBold"/>
              </a:rPr>
              <a:t>Implementation mechanisms</a:t>
            </a:r>
            <a:endParaRPr dirty="0"/>
          </a:p>
        </p:txBody>
      </p:sp>
      <p:sp>
        <p:nvSpPr>
          <p:cNvPr id="156" name="Google Shape;156;p15"/>
          <p:cNvSpPr/>
          <p:nvPr/>
        </p:nvSpPr>
        <p:spPr>
          <a:xfrm>
            <a:off x="6058941" y="2809875"/>
            <a:ext cx="5228183" cy="952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57" name="Google Shape;157;p15" descr="image.png"/>
          <p:cNvPicPr preferRelativeResize="0"/>
          <p:nvPr/>
        </p:nvPicPr>
        <p:blipFill rotWithShape="1">
          <a:blip r:embed="rId20">
            <a:alphaModFix/>
          </a:blip>
          <a:srcRect/>
          <a:stretch/>
        </p:blipFill>
        <p:spPr>
          <a:xfrm>
            <a:off x="866775" y="2877740"/>
            <a:ext cx="285750" cy="228600"/>
          </a:xfrm>
          <a:prstGeom prst="rect">
            <a:avLst/>
          </a:prstGeom>
          <a:noFill/>
          <a:ln>
            <a:noFill/>
          </a:ln>
        </p:spPr>
      </p:pic>
      <p:sp>
        <p:nvSpPr>
          <p:cNvPr id="158" name="Google Shape;158;p15"/>
          <p:cNvSpPr txBox="1"/>
          <p:nvPr/>
        </p:nvSpPr>
        <p:spPr>
          <a:xfrm>
            <a:off x="6437376" y="3243262"/>
            <a:ext cx="4849748" cy="6429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 dirty="0">
                <a:solidFill>
                  <a:srgbClr val="FFFFFF"/>
                </a:solidFill>
                <a:latin typeface="Plus Jakarta Sans SemiBold"/>
                <a:ea typeface="Plus Jakarta Sans SemiBold"/>
                <a:cs typeface="Plus Jakarta Sans SemiBold"/>
                <a:sym typeface="Plus Jakarta Sans SemiBold"/>
              </a:rPr>
              <a:t>Faculty Fast-Track retraining:</a:t>
            </a:r>
            <a:r>
              <a:rPr lang="en-US" sz="1200" b="0" i="0" u="none" strike="noStrike" cap="none" dirty="0">
                <a:solidFill>
                  <a:srgbClr val="E4EFE9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Launching 3-month intensive international training programs in cooperation with leading institutions (e.g., INCEIF, IIUM).</a:t>
            </a:r>
            <a:endParaRPr dirty="0"/>
          </a:p>
        </p:txBody>
      </p:sp>
      <p:sp>
        <p:nvSpPr>
          <p:cNvPr id="159" name="Google Shape;159;p15"/>
          <p:cNvSpPr txBox="1"/>
          <p:nvPr/>
        </p:nvSpPr>
        <p:spPr>
          <a:xfrm>
            <a:off x="6437376" y="4029075"/>
            <a:ext cx="4849748" cy="6429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 dirty="0">
                <a:solidFill>
                  <a:srgbClr val="FFFFFF"/>
                </a:solidFill>
                <a:latin typeface="Plus Jakarta Sans SemiBold"/>
                <a:ea typeface="Plus Jakarta Sans SemiBold"/>
                <a:cs typeface="Plus Jakarta Sans SemiBold"/>
                <a:sym typeface="Plus Jakarta Sans SemiBold"/>
              </a:rPr>
              <a:t>Standardized textbooks translation:</a:t>
            </a:r>
            <a:r>
              <a:rPr lang="en-US" sz="1200" b="0" i="0" u="none" strike="noStrike" cap="none" dirty="0">
                <a:solidFill>
                  <a:srgbClr val="E4EFE9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Translating highly recognized international textbooks into Uzbek, combined with compiling a unified national terminological glossary.</a:t>
            </a:r>
            <a:endParaRPr dirty="0"/>
          </a:p>
        </p:txBody>
      </p:sp>
      <p:sp>
        <p:nvSpPr>
          <p:cNvPr id="160" name="Google Shape;160;p15"/>
          <p:cNvSpPr txBox="1"/>
          <p:nvPr/>
        </p:nvSpPr>
        <p:spPr>
          <a:xfrm>
            <a:off x="6437376" y="4814887"/>
            <a:ext cx="4849748" cy="6429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 dirty="0">
                <a:solidFill>
                  <a:srgbClr val="FFFFFF"/>
                </a:solidFill>
                <a:latin typeface="Plus Jakarta Sans SemiBold"/>
                <a:ea typeface="Plus Jakarta Sans SemiBold"/>
                <a:cs typeface="Plus Jakarta Sans SemiBold"/>
                <a:sym typeface="Plus Jakarta Sans SemiBold"/>
              </a:rPr>
              <a:t>CIPA &amp; CSAA professional tracks:</a:t>
            </a:r>
            <a:r>
              <a:rPr lang="en-US" sz="1200" b="0" i="0" u="none" strike="noStrike" cap="none" dirty="0">
                <a:solidFill>
                  <a:srgbClr val="E4EFE9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Subsidizing international certification programs for university lecturers via state science and innovation grant schemes.</a:t>
            </a:r>
            <a:endParaRPr dirty="0"/>
          </a:p>
        </p:txBody>
      </p:sp>
      <p:pic>
        <p:nvPicPr>
          <p:cNvPr id="161" name="Google Shape;161;p15" descr="image.png"/>
          <p:cNvPicPr preferRelativeResize="0"/>
          <p:nvPr/>
        </p:nvPicPr>
        <p:blipFill rotWithShape="1">
          <a:blip r:embed="rId21">
            <a:alphaModFix/>
          </a:blip>
          <a:srcRect/>
          <a:stretch/>
        </p:blipFill>
        <p:spPr>
          <a:xfrm>
            <a:off x="6058941" y="3262312"/>
            <a:ext cx="266700" cy="266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2" name="Google Shape;162;p15" descr="image.png"/>
          <p:cNvPicPr preferRelativeResize="0"/>
          <p:nvPr/>
        </p:nvPicPr>
        <p:blipFill rotWithShape="1">
          <a:blip r:embed="rId22">
            <a:alphaModFix/>
          </a:blip>
          <a:srcRect/>
          <a:stretch/>
        </p:blipFill>
        <p:spPr>
          <a:xfrm>
            <a:off x="6058941" y="4048125"/>
            <a:ext cx="266700" cy="266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3" name="Google Shape;163;p15" descr="image.png"/>
          <p:cNvPicPr preferRelativeResize="0"/>
          <p:nvPr/>
        </p:nvPicPr>
        <p:blipFill rotWithShape="1">
          <a:blip r:embed="rId23">
            <a:alphaModFix/>
          </a:blip>
          <a:srcRect/>
          <a:stretch/>
        </p:blipFill>
        <p:spPr>
          <a:xfrm>
            <a:off x="6058941" y="4833937"/>
            <a:ext cx="266700" cy="266700"/>
          </a:xfrm>
          <a:prstGeom prst="rect">
            <a:avLst/>
          </a:prstGeom>
          <a:noFill/>
          <a:ln>
            <a:noFill/>
          </a:ln>
        </p:spPr>
      </p:pic>
      <p:sp>
        <p:nvSpPr>
          <p:cNvPr id="164" name="Google Shape;164;p15"/>
          <p:cNvSpPr txBox="1"/>
          <p:nvPr/>
        </p:nvSpPr>
        <p:spPr>
          <a:xfrm>
            <a:off x="714375" y="476250"/>
            <a:ext cx="11451431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none" strike="noStrike" cap="none" dirty="0">
                <a:solidFill>
                  <a:srgbClr val="0B4C37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Stage 2: Faculty development &amp; literature</a:t>
            </a:r>
            <a:endParaRPr dirty="0"/>
          </a:p>
        </p:txBody>
      </p:sp>
      <p:sp>
        <p:nvSpPr>
          <p:cNvPr id="165" name="Google Shape;165;p15"/>
          <p:cNvSpPr/>
          <p:nvPr/>
        </p:nvSpPr>
        <p:spPr>
          <a:xfrm>
            <a:off x="571500" y="476250"/>
            <a:ext cx="47625" cy="409575"/>
          </a:xfrm>
          <a:prstGeom prst="rect">
            <a:avLst/>
          </a:prstGeom>
          <a:solidFill>
            <a:srgbClr val="C9A43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9F6"/>
        </a:solidFill>
        <a:effectLst/>
      </p:bgPr>
    </p:bg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0" name="Google Shape;170;p16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1" name="Google Shape;171;p16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71500" y="2095500"/>
            <a:ext cx="4773066" cy="3695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2" name="Google Shape;172;p16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725566" y="2095500"/>
            <a:ext cx="5894933" cy="3695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3" name="Google Shape;173;p16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71500" y="1123950"/>
            <a:ext cx="11049000" cy="685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4" name="Google Shape;174;p16" descr="image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571500" y="6029325"/>
            <a:ext cx="11049000" cy="352425"/>
          </a:xfrm>
          <a:prstGeom prst="rect">
            <a:avLst/>
          </a:prstGeom>
          <a:noFill/>
          <a:ln>
            <a:noFill/>
          </a:ln>
        </p:spPr>
      </p:pic>
      <p:sp>
        <p:nvSpPr>
          <p:cNvPr id="180" name="Google Shape;180;p16"/>
          <p:cNvSpPr/>
          <p:nvPr/>
        </p:nvSpPr>
        <p:spPr>
          <a:xfrm>
            <a:off x="1057275" y="1452562"/>
            <a:ext cx="10077450" cy="28575"/>
          </a:xfrm>
          <a:prstGeom prst="rect">
            <a:avLst/>
          </a:prstGeom>
          <a:solidFill>
            <a:srgbClr val="DCD4B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82" name="Google Shape;182;p16" descr="image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0706100" y="6181725"/>
            <a:ext cx="914400" cy="20002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964D34D6-9691-4028-9385-4B63CE670974}"/>
              </a:ext>
            </a:extLst>
          </p:cNvPr>
          <p:cNvGrpSpPr/>
          <p:nvPr/>
        </p:nvGrpSpPr>
        <p:grpSpPr>
          <a:xfrm>
            <a:off x="819150" y="1247775"/>
            <a:ext cx="1400175" cy="438150"/>
            <a:chOff x="819150" y="1247775"/>
            <a:chExt cx="1400175" cy="438150"/>
          </a:xfrm>
        </p:grpSpPr>
        <p:pic>
          <p:nvPicPr>
            <p:cNvPr id="175" name="Google Shape;175;p16" descr="image.png"/>
            <p:cNvPicPr preferRelativeResize="0"/>
            <p:nvPr/>
          </p:nvPicPr>
          <p:blipFill rotWithShape="1">
            <a:blip r:embed="rId9">
              <a:alphaModFix/>
            </a:blip>
            <a:srcRect/>
            <a:stretch/>
          </p:blipFill>
          <p:spPr>
            <a:xfrm>
              <a:off x="819150" y="1247775"/>
              <a:ext cx="1400175" cy="4381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83" name="Google Shape;183;p16" descr="image.png"/>
            <p:cNvPicPr preferRelativeResize="0"/>
            <p:nvPr/>
          </p:nvPicPr>
          <p:blipFill rotWithShape="1">
            <a:blip r:embed="rId10">
              <a:alphaModFix/>
            </a:blip>
            <a:srcRect/>
            <a:stretch/>
          </p:blipFill>
          <p:spPr>
            <a:xfrm>
              <a:off x="990600" y="1323975"/>
              <a:ext cx="285750" cy="28575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C157B631-77E5-4985-930D-1CBDBA8587ED}"/>
              </a:ext>
            </a:extLst>
          </p:cNvPr>
          <p:cNvGrpSpPr/>
          <p:nvPr/>
        </p:nvGrpSpPr>
        <p:grpSpPr>
          <a:xfrm>
            <a:off x="2840831" y="1247775"/>
            <a:ext cx="1876425" cy="438150"/>
            <a:chOff x="2840831" y="1247775"/>
            <a:chExt cx="1876425" cy="438150"/>
          </a:xfrm>
        </p:grpSpPr>
        <p:pic>
          <p:nvPicPr>
            <p:cNvPr id="176" name="Google Shape;176;p16" descr="image.png"/>
            <p:cNvPicPr preferRelativeResize="0"/>
            <p:nvPr/>
          </p:nvPicPr>
          <p:blipFill rotWithShape="1">
            <a:blip r:embed="rId11">
              <a:alphaModFix/>
            </a:blip>
            <a:srcRect/>
            <a:stretch/>
          </p:blipFill>
          <p:spPr>
            <a:xfrm>
              <a:off x="2840831" y="1247775"/>
              <a:ext cx="1876425" cy="4381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84" name="Google Shape;184;p16" descr="image.png"/>
            <p:cNvPicPr preferRelativeResize="0"/>
            <p:nvPr/>
          </p:nvPicPr>
          <p:blipFill rotWithShape="1">
            <a:blip r:embed="rId12">
              <a:alphaModFix/>
            </a:blip>
            <a:srcRect/>
            <a:stretch/>
          </p:blipFill>
          <p:spPr>
            <a:xfrm>
              <a:off x="3012281" y="1323975"/>
              <a:ext cx="285750" cy="28575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AC1EE52E-3F2E-40ED-A211-DFEFAECA6679}"/>
              </a:ext>
            </a:extLst>
          </p:cNvPr>
          <p:cNvGrpSpPr/>
          <p:nvPr/>
        </p:nvGrpSpPr>
        <p:grpSpPr>
          <a:xfrm>
            <a:off x="5304234" y="1236821"/>
            <a:ext cx="1450181" cy="460057"/>
            <a:chOff x="5304234" y="1236821"/>
            <a:chExt cx="1450181" cy="460057"/>
          </a:xfrm>
        </p:grpSpPr>
        <p:pic>
          <p:nvPicPr>
            <p:cNvPr id="177" name="Google Shape;177;p16" descr="image.png"/>
            <p:cNvPicPr preferRelativeResize="0"/>
            <p:nvPr/>
          </p:nvPicPr>
          <p:blipFill rotWithShape="1">
            <a:blip r:embed="rId13">
              <a:alphaModFix/>
            </a:blip>
            <a:srcRect/>
            <a:stretch/>
          </p:blipFill>
          <p:spPr>
            <a:xfrm>
              <a:off x="5304234" y="1236821"/>
              <a:ext cx="1450181" cy="46005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85" name="Google Shape;185;p16" descr="image.png"/>
            <p:cNvPicPr preferRelativeResize="0"/>
            <p:nvPr/>
          </p:nvPicPr>
          <p:blipFill rotWithShape="1">
            <a:blip r:embed="rId14">
              <a:alphaModFix/>
            </a:blip>
            <a:srcRect/>
            <a:stretch/>
          </p:blipFill>
          <p:spPr>
            <a:xfrm>
              <a:off x="5484257" y="1316831"/>
              <a:ext cx="300037" cy="300037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86" name="Google Shape;186;p16"/>
          <p:cNvSpPr txBox="1"/>
          <p:nvPr/>
        </p:nvSpPr>
        <p:spPr>
          <a:xfrm>
            <a:off x="5884307" y="1386840"/>
            <a:ext cx="690085" cy="1600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75" b="1" i="0" u="none" strike="noStrike" cap="none">
                <a:solidFill>
                  <a:srgbClr val="FFFFFF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Tech &amp; ESG</a:t>
            </a:r>
            <a:endParaRPr/>
          </a:p>
        </p:txBody>
      </p:sp>
      <p:grpSp>
        <p:nvGrpSpPr>
          <p:cNvPr id="5" name="Группа 4">
            <a:extLst>
              <a:ext uri="{FF2B5EF4-FFF2-40B4-BE49-F238E27FC236}">
                <a16:creationId xmlns:a16="http://schemas.microsoft.com/office/drawing/2014/main" id="{693696F4-B87C-46FB-8BE3-594F78EBB3E1}"/>
              </a:ext>
            </a:extLst>
          </p:cNvPr>
          <p:cNvGrpSpPr/>
          <p:nvPr/>
        </p:nvGrpSpPr>
        <p:grpSpPr>
          <a:xfrm>
            <a:off x="7341393" y="1247775"/>
            <a:ext cx="1666875" cy="438150"/>
            <a:chOff x="7341393" y="1247775"/>
            <a:chExt cx="1666875" cy="438150"/>
          </a:xfrm>
        </p:grpSpPr>
        <p:pic>
          <p:nvPicPr>
            <p:cNvPr id="178" name="Google Shape;178;p16" descr="image.png"/>
            <p:cNvPicPr preferRelativeResize="0"/>
            <p:nvPr/>
          </p:nvPicPr>
          <p:blipFill rotWithShape="1">
            <a:blip r:embed="rId15">
              <a:alphaModFix/>
            </a:blip>
            <a:srcRect/>
            <a:stretch/>
          </p:blipFill>
          <p:spPr>
            <a:xfrm>
              <a:off x="7341393" y="1247775"/>
              <a:ext cx="1666875" cy="4381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87" name="Google Shape;187;p16" descr="image.png"/>
            <p:cNvPicPr preferRelativeResize="0"/>
            <p:nvPr/>
          </p:nvPicPr>
          <p:blipFill rotWithShape="1">
            <a:blip r:embed="rId16">
              <a:alphaModFix/>
            </a:blip>
            <a:srcRect/>
            <a:stretch/>
          </p:blipFill>
          <p:spPr>
            <a:xfrm>
              <a:off x="7512843" y="1323975"/>
              <a:ext cx="285750" cy="28575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7FF7CC8D-7481-43AC-90B9-A8417B150DB3}"/>
              </a:ext>
            </a:extLst>
          </p:cNvPr>
          <p:cNvGrpSpPr/>
          <p:nvPr/>
        </p:nvGrpSpPr>
        <p:grpSpPr>
          <a:xfrm>
            <a:off x="9629775" y="1247775"/>
            <a:ext cx="1743075" cy="438150"/>
            <a:chOff x="9629775" y="1247775"/>
            <a:chExt cx="1743075" cy="438150"/>
          </a:xfrm>
        </p:grpSpPr>
        <p:pic>
          <p:nvPicPr>
            <p:cNvPr id="179" name="Google Shape;179;p16" descr="image.png"/>
            <p:cNvPicPr preferRelativeResize="0"/>
            <p:nvPr/>
          </p:nvPicPr>
          <p:blipFill rotWithShape="1">
            <a:blip r:embed="rId17">
              <a:alphaModFix/>
            </a:blip>
            <a:srcRect/>
            <a:stretch/>
          </p:blipFill>
          <p:spPr>
            <a:xfrm>
              <a:off x="9629775" y="1247775"/>
              <a:ext cx="1743075" cy="4381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88" name="Google Shape;188;p16" descr="image.png"/>
            <p:cNvPicPr preferRelativeResize="0"/>
            <p:nvPr/>
          </p:nvPicPr>
          <p:blipFill rotWithShape="1">
            <a:blip r:embed="rId18">
              <a:alphaModFix/>
            </a:blip>
            <a:srcRect/>
            <a:stretch/>
          </p:blipFill>
          <p:spPr>
            <a:xfrm>
              <a:off x="9801225" y="1323975"/>
              <a:ext cx="285750" cy="285750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89" name="Google Shape;189;p16" descr="image.png"/>
          <p:cNvPicPr preferRelativeResize="0"/>
          <p:nvPr/>
        </p:nvPicPr>
        <p:blipFill rotWithShape="1">
          <a:blip r:embed="rId19">
            <a:alphaModFix/>
          </a:blip>
          <a:srcRect/>
          <a:stretch/>
        </p:blipFill>
        <p:spPr>
          <a:xfrm>
            <a:off x="4782588" y="2333625"/>
            <a:ext cx="304800" cy="323850"/>
          </a:xfrm>
          <a:prstGeom prst="rect">
            <a:avLst/>
          </a:prstGeom>
          <a:noFill/>
          <a:ln>
            <a:noFill/>
          </a:ln>
        </p:spPr>
      </p:pic>
      <p:sp>
        <p:nvSpPr>
          <p:cNvPr id="190" name="Google Shape;190;p16"/>
          <p:cNvSpPr txBox="1"/>
          <p:nvPr/>
        </p:nvSpPr>
        <p:spPr>
          <a:xfrm>
            <a:off x="1209675" y="2979300"/>
            <a:ext cx="4031597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cap="none" dirty="0">
                <a:solidFill>
                  <a:srgbClr val="C9A432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Reform essence</a:t>
            </a:r>
            <a:endParaRPr dirty="0"/>
          </a:p>
        </p:txBody>
      </p:sp>
      <p:sp>
        <p:nvSpPr>
          <p:cNvPr id="191" name="Google Shape;191;p16"/>
          <p:cNvSpPr txBox="1"/>
          <p:nvPr/>
        </p:nvSpPr>
        <p:spPr>
          <a:xfrm>
            <a:off x="866775" y="3413075"/>
            <a:ext cx="4182516" cy="18281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" rtl="0">
              <a:lnSpc>
                <a:spcPct val="1649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 dirty="0">
                <a:solidFill>
                  <a:srgbClr val="333C39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Merging ethical Islamic finance models with modern digital infrastructure and global Environmental, Social, and Governance (ESG) criteria. This aligns academic curricula with contemporary industry realities, including mobile-first Shariah banking, green Sukuk development, and blockchain validation.</a:t>
            </a:r>
            <a:endParaRPr dirty="0"/>
          </a:p>
        </p:txBody>
      </p:sp>
      <p:sp>
        <p:nvSpPr>
          <p:cNvPr id="192" name="Google Shape;192;p16"/>
          <p:cNvSpPr txBox="1"/>
          <p:nvPr/>
        </p:nvSpPr>
        <p:spPr>
          <a:xfrm>
            <a:off x="6058941" y="2428875"/>
            <a:ext cx="5489592" cy="2539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0" i="0" u="none" strike="noStrike" cap="none" dirty="0">
                <a:solidFill>
                  <a:srgbClr val="FFFFFF"/>
                </a:solidFill>
                <a:latin typeface="Playfair Display SemiBold"/>
                <a:ea typeface="Playfair Display SemiBold"/>
                <a:cs typeface="Playfair Display SemiBold"/>
                <a:sym typeface="Playfair Display SemiBold"/>
              </a:rPr>
              <a:t>Implementation mechanisms</a:t>
            </a:r>
            <a:endParaRPr dirty="0"/>
          </a:p>
        </p:txBody>
      </p:sp>
      <p:sp>
        <p:nvSpPr>
          <p:cNvPr id="193" name="Google Shape;193;p16"/>
          <p:cNvSpPr/>
          <p:nvPr/>
        </p:nvSpPr>
        <p:spPr>
          <a:xfrm>
            <a:off x="6058941" y="2809875"/>
            <a:ext cx="5228183" cy="952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94" name="Google Shape;194;p16" descr="image.png"/>
          <p:cNvPicPr preferRelativeResize="0"/>
          <p:nvPr/>
        </p:nvPicPr>
        <p:blipFill rotWithShape="1">
          <a:blip r:embed="rId20">
            <a:alphaModFix/>
          </a:blip>
          <a:srcRect/>
          <a:stretch/>
        </p:blipFill>
        <p:spPr>
          <a:xfrm>
            <a:off x="866775" y="3003500"/>
            <a:ext cx="228600" cy="228600"/>
          </a:xfrm>
          <a:prstGeom prst="rect">
            <a:avLst/>
          </a:prstGeom>
          <a:noFill/>
          <a:ln>
            <a:noFill/>
          </a:ln>
        </p:spPr>
      </p:pic>
      <p:sp>
        <p:nvSpPr>
          <p:cNvPr id="195" name="Google Shape;195;p16"/>
          <p:cNvSpPr txBox="1"/>
          <p:nvPr/>
        </p:nvSpPr>
        <p:spPr>
          <a:xfrm>
            <a:off x="6437376" y="3243262"/>
            <a:ext cx="4849748" cy="6429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 dirty="0">
                <a:solidFill>
                  <a:srgbClr val="FFFFFF"/>
                </a:solidFill>
                <a:latin typeface="Plus Jakarta Sans SemiBold"/>
                <a:ea typeface="Plus Jakarta Sans SemiBold"/>
                <a:cs typeface="Plus Jakarta Sans SemiBold"/>
                <a:sym typeface="Plus Jakarta Sans SemiBold"/>
              </a:rPr>
              <a:t>Islamic FinTech laboratories:</a:t>
            </a:r>
            <a:r>
              <a:rPr lang="en-US" sz="1200" b="0" i="0" u="none" strike="noStrike" cap="none" dirty="0">
                <a:solidFill>
                  <a:srgbClr val="E4EFE9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Setting up physical/virtual simulation hubs inside universities to model digitized smart contracts and sandbox experiments.</a:t>
            </a:r>
            <a:endParaRPr dirty="0"/>
          </a:p>
        </p:txBody>
      </p:sp>
      <p:sp>
        <p:nvSpPr>
          <p:cNvPr id="196" name="Google Shape;196;p16"/>
          <p:cNvSpPr txBox="1"/>
          <p:nvPr/>
        </p:nvSpPr>
        <p:spPr>
          <a:xfrm>
            <a:off x="6437376" y="4029075"/>
            <a:ext cx="4849748" cy="631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 dirty="0">
                <a:solidFill>
                  <a:srgbClr val="FFFFFF"/>
                </a:solidFill>
                <a:latin typeface="Plus Jakarta Sans SemiBold"/>
                <a:ea typeface="Plus Jakarta Sans SemiBold"/>
                <a:cs typeface="Plus Jakarta Sans SemiBold"/>
                <a:sym typeface="Plus Jakarta Sans SemiBold"/>
              </a:rPr>
              <a:t>Green Sukuk curricula:</a:t>
            </a:r>
            <a:r>
              <a:rPr lang="en-US" sz="1200" b="0" i="0" u="none" strike="noStrike" cap="none" dirty="0">
                <a:solidFill>
                  <a:srgbClr val="E4EFE9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Introducing specialized learning units focusing on environmental finance and the ethical mitigation of ecological issues.</a:t>
            </a:r>
            <a:endParaRPr dirty="0"/>
          </a:p>
        </p:txBody>
      </p:sp>
      <p:sp>
        <p:nvSpPr>
          <p:cNvPr id="197" name="Google Shape;197;p16"/>
          <p:cNvSpPr txBox="1"/>
          <p:nvPr/>
        </p:nvSpPr>
        <p:spPr>
          <a:xfrm>
            <a:off x="6437376" y="4814887"/>
            <a:ext cx="4849748" cy="6429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 dirty="0">
                <a:solidFill>
                  <a:srgbClr val="FFFFFF"/>
                </a:solidFill>
                <a:latin typeface="Plus Jakarta Sans SemiBold"/>
                <a:ea typeface="Plus Jakarta Sans SemiBold"/>
                <a:cs typeface="Plus Jakarta Sans SemiBold"/>
                <a:sym typeface="Plus Jakarta Sans SemiBold"/>
              </a:rPr>
              <a:t>Takaful simulation software:</a:t>
            </a:r>
            <a:r>
              <a:rPr lang="en-US" sz="1200" b="0" i="0" u="none" strike="noStrike" cap="none" dirty="0">
                <a:solidFill>
                  <a:srgbClr val="E4EFE9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Deploying mock insurance (Takaful) and Shariah microcredit platforms to offer practical, hands-on transaction experience.</a:t>
            </a:r>
            <a:endParaRPr dirty="0"/>
          </a:p>
        </p:txBody>
      </p:sp>
      <p:pic>
        <p:nvPicPr>
          <p:cNvPr id="198" name="Google Shape;198;p16" descr="image.png"/>
          <p:cNvPicPr preferRelativeResize="0"/>
          <p:nvPr/>
        </p:nvPicPr>
        <p:blipFill rotWithShape="1">
          <a:blip r:embed="rId21">
            <a:alphaModFix/>
          </a:blip>
          <a:srcRect/>
          <a:stretch/>
        </p:blipFill>
        <p:spPr>
          <a:xfrm>
            <a:off x="6058941" y="3262312"/>
            <a:ext cx="266700" cy="266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9" name="Google Shape;199;p16" descr="image.png"/>
          <p:cNvPicPr preferRelativeResize="0"/>
          <p:nvPr/>
        </p:nvPicPr>
        <p:blipFill rotWithShape="1">
          <a:blip r:embed="rId22">
            <a:alphaModFix/>
          </a:blip>
          <a:srcRect/>
          <a:stretch/>
        </p:blipFill>
        <p:spPr>
          <a:xfrm>
            <a:off x="6058941" y="4048125"/>
            <a:ext cx="266700" cy="266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0" name="Google Shape;200;p16" descr="image.png"/>
          <p:cNvPicPr preferRelativeResize="0"/>
          <p:nvPr/>
        </p:nvPicPr>
        <p:blipFill rotWithShape="1">
          <a:blip r:embed="rId23">
            <a:alphaModFix/>
          </a:blip>
          <a:srcRect/>
          <a:stretch/>
        </p:blipFill>
        <p:spPr>
          <a:xfrm>
            <a:off x="6058941" y="4833937"/>
            <a:ext cx="266700" cy="266700"/>
          </a:xfrm>
          <a:prstGeom prst="rect">
            <a:avLst/>
          </a:prstGeom>
          <a:noFill/>
          <a:ln>
            <a:noFill/>
          </a:ln>
        </p:spPr>
      </p:pic>
      <p:sp>
        <p:nvSpPr>
          <p:cNvPr id="201" name="Google Shape;201;p16"/>
          <p:cNvSpPr txBox="1"/>
          <p:nvPr/>
        </p:nvSpPr>
        <p:spPr>
          <a:xfrm>
            <a:off x="714375" y="476250"/>
            <a:ext cx="11451431" cy="4095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none" strike="noStrike" cap="none" dirty="0">
                <a:solidFill>
                  <a:srgbClr val="0B4C37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Stage 3: Integration of FinTech &amp; Sustainable ESG</a:t>
            </a:r>
            <a:endParaRPr dirty="0"/>
          </a:p>
        </p:txBody>
      </p:sp>
      <p:sp>
        <p:nvSpPr>
          <p:cNvPr id="202" name="Google Shape;202;p16"/>
          <p:cNvSpPr/>
          <p:nvPr/>
        </p:nvSpPr>
        <p:spPr>
          <a:xfrm>
            <a:off x="571500" y="476250"/>
            <a:ext cx="47625" cy="409575"/>
          </a:xfrm>
          <a:prstGeom prst="rect">
            <a:avLst/>
          </a:prstGeom>
          <a:solidFill>
            <a:srgbClr val="C9A43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9F6"/>
        </a:solidFill>
        <a:effectLst/>
      </p:bgPr>
    </p:bg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7" name="Google Shape;207;p17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8" name="Google Shape;208;p17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71500" y="2095500"/>
            <a:ext cx="4773066" cy="3695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9" name="Google Shape;209;p17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725566" y="2095500"/>
            <a:ext cx="5894933" cy="3695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0" name="Google Shape;210;p17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71500" y="1123950"/>
            <a:ext cx="11049000" cy="685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1" name="Google Shape;211;p17" descr="image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571500" y="6029325"/>
            <a:ext cx="11049000" cy="352425"/>
          </a:xfrm>
          <a:prstGeom prst="rect">
            <a:avLst/>
          </a:prstGeom>
          <a:noFill/>
          <a:ln>
            <a:noFill/>
          </a:ln>
        </p:spPr>
      </p:pic>
      <p:sp>
        <p:nvSpPr>
          <p:cNvPr id="217" name="Google Shape;217;p17"/>
          <p:cNvSpPr/>
          <p:nvPr/>
        </p:nvSpPr>
        <p:spPr>
          <a:xfrm>
            <a:off x="1057275" y="1452562"/>
            <a:ext cx="10077450" cy="28575"/>
          </a:xfrm>
          <a:prstGeom prst="rect">
            <a:avLst/>
          </a:prstGeom>
          <a:solidFill>
            <a:srgbClr val="DCD4B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19" name="Google Shape;219;p17" descr="image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0706100" y="6181725"/>
            <a:ext cx="914400" cy="20002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D97C7CF4-E508-4EFD-9E23-D0A74BC8257C}"/>
              </a:ext>
            </a:extLst>
          </p:cNvPr>
          <p:cNvGrpSpPr/>
          <p:nvPr/>
        </p:nvGrpSpPr>
        <p:grpSpPr>
          <a:xfrm>
            <a:off x="819150" y="1247775"/>
            <a:ext cx="1400175" cy="438150"/>
            <a:chOff x="819150" y="1247775"/>
            <a:chExt cx="1400175" cy="438150"/>
          </a:xfrm>
        </p:grpSpPr>
        <p:pic>
          <p:nvPicPr>
            <p:cNvPr id="212" name="Google Shape;212;p17" descr="image.png"/>
            <p:cNvPicPr preferRelativeResize="0"/>
            <p:nvPr/>
          </p:nvPicPr>
          <p:blipFill rotWithShape="1">
            <a:blip r:embed="rId9">
              <a:alphaModFix/>
            </a:blip>
            <a:srcRect/>
            <a:stretch/>
          </p:blipFill>
          <p:spPr>
            <a:xfrm>
              <a:off x="819150" y="1247775"/>
              <a:ext cx="1400175" cy="4381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20" name="Google Shape;220;p17" descr="image.png"/>
            <p:cNvPicPr preferRelativeResize="0"/>
            <p:nvPr/>
          </p:nvPicPr>
          <p:blipFill rotWithShape="1">
            <a:blip r:embed="rId10">
              <a:alphaModFix/>
            </a:blip>
            <a:srcRect/>
            <a:stretch/>
          </p:blipFill>
          <p:spPr>
            <a:xfrm>
              <a:off x="990600" y="1323975"/>
              <a:ext cx="285750" cy="28575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CE7E7F5A-BCB2-4AF6-A062-A29009FC393A}"/>
              </a:ext>
            </a:extLst>
          </p:cNvPr>
          <p:cNvGrpSpPr/>
          <p:nvPr/>
        </p:nvGrpSpPr>
        <p:grpSpPr>
          <a:xfrm>
            <a:off x="2840831" y="1247775"/>
            <a:ext cx="1876425" cy="438150"/>
            <a:chOff x="2840831" y="1247775"/>
            <a:chExt cx="1876425" cy="438150"/>
          </a:xfrm>
        </p:grpSpPr>
        <p:pic>
          <p:nvPicPr>
            <p:cNvPr id="213" name="Google Shape;213;p17" descr="image.png"/>
            <p:cNvPicPr preferRelativeResize="0"/>
            <p:nvPr/>
          </p:nvPicPr>
          <p:blipFill rotWithShape="1">
            <a:blip r:embed="rId11">
              <a:alphaModFix/>
            </a:blip>
            <a:srcRect/>
            <a:stretch/>
          </p:blipFill>
          <p:spPr>
            <a:xfrm>
              <a:off x="2840831" y="1247775"/>
              <a:ext cx="1876425" cy="4381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21" name="Google Shape;221;p17" descr="image.png"/>
            <p:cNvPicPr preferRelativeResize="0"/>
            <p:nvPr/>
          </p:nvPicPr>
          <p:blipFill rotWithShape="1">
            <a:blip r:embed="rId12">
              <a:alphaModFix/>
            </a:blip>
            <a:srcRect/>
            <a:stretch/>
          </p:blipFill>
          <p:spPr>
            <a:xfrm>
              <a:off x="3012281" y="1323975"/>
              <a:ext cx="285750" cy="28575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E0689E4A-2D26-4596-9FB3-8795EF78072B}"/>
              </a:ext>
            </a:extLst>
          </p:cNvPr>
          <p:cNvGrpSpPr/>
          <p:nvPr/>
        </p:nvGrpSpPr>
        <p:grpSpPr>
          <a:xfrm>
            <a:off x="5338762" y="1247775"/>
            <a:ext cx="1381125" cy="438150"/>
            <a:chOff x="5338762" y="1247775"/>
            <a:chExt cx="1381125" cy="438150"/>
          </a:xfrm>
        </p:grpSpPr>
        <p:pic>
          <p:nvPicPr>
            <p:cNvPr id="214" name="Google Shape;214;p17" descr="image.png"/>
            <p:cNvPicPr preferRelativeResize="0"/>
            <p:nvPr/>
          </p:nvPicPr>
          <p:blipFill rotWithShape="1">
            <a:blip r:embed="rId13">
              <a:alphaModFix/>
            </a:blip>
            <a:srcRect/>
            <a:stretch/>
          </p:blipFill>
          <p:spPr>
            <a:xfrm>
              <a:off x="5338762" y="1247775"/>
              <a:ext cx="1381125" cy="4381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22" name="Google Shape;222;p17" descr="image.png"/>
            <p:cNvPicPr preferRelativeResize="0"/>
            <p:nvPr/>
          </p:nvPicPr>
          <p:blipFill rotWithShape="1">
            <a:blip r:embed="rId14">
              <a:alphaModFix/>
            </a:blip>
            <a:srcRect/>
            <a:stretch/>
          </p:blipFill>
          <p:spPr>
            <a:xfrm>
              <a:off x="5510212" y="1323975"/>
              <a:ext cx="285750" cy="28575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5" name="Группа 4">
            <a:extLst>
              <a:ext uri="{FF2B5EF4-FFF2-40B4-BE49-F238E27FC236}">
                <a16:creationId xmlns:a16="http://schemas.microsoft.com/office/drawing/2014/main" id="{84F04999-EF9B-4A74-BC02-089795859C25}"/>
              </a:ext>
            </a:extLst>
          </p:cNvPr>
          <p:cNvGrpSpPr/>
          <p:nvPr/>
        </p:nvGrpSpPr>
        <p:grpSpPr>
          <a:xfrm>
            <a:off x="7299721" y="1236821"/>
            <a:ext cx="1750218" cy="460057"/>
            <a:chOff x="7299721" y="1236821"/>
            <a:chExt cx="1750218" cy="460057"/>
          </a:xfrm>
        </p:grpSpPr>
        <p:pic>
          <p:nvPicPr>
            <p:cNvPr id="215" name="Google Shape;215;p17" descr="image.png"/>
            <p:cNvPicPr preferRelativeResize="0"/>
            <p:nvPr/>
          </p:nvPicPr>
          <p:blipFill rotWithShape="1">
            <a:blip r:embed="rId15">
              <a:alphaModFix/>
            </a:blip>
            <a:srcRect/>
            <a:stretch/>
          </p:blipFill>
          <p:spPr>
            <a:xfrm>
              <a:off x="7299721" y="1236821"/>
              <a:ext cx="1750218" cy="46005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23" name="Google Shape;223;p17" descr="image.png"/>
            <p:cNvPicPr preferRelativeResize="0"/>
            <p:nvPr/>
          </p:nvPicPr>
          <p:blipFill rotWithShape="1">
            <a:blip r:embed="rId16">
              <a:alphaModFix/>
            </a:blip>
            <a:srcRect/>
            <a:stretch/>
          </p:blipFill>
          <p:spPr>
            <a:xfrm>
              <a:off x="7479744" y="1316831"/>
              <a:ext cx="300037" cy="300037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24" name="Google Shape;224;p17"/>
          <p:cNvSpPr txBox="1"/>
          <p:nvPr/>
        </p:nvSpPr>
        <p:spPr>
          <a:xfrm>
            <a:off x="7879794" y="1386840"/>
            <a:ext cx="990123" cy="1600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75" b="1" i="0" u="none" strike="noStrike" cap="none">
                <a:solidFill>
                  <a:srgbClr val="FFFFFF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Heritage Revival</a:t>
            </a:r>
            <a:endParaRPr/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1DD0327F-DF65-4BFE-A3F2-CEDF340699CD}"/>
              </a:ext>
            </a:extLst>
          </p:cNvPr>
          <p:cNvGrpSpPr/>
          <p:nvPr/>
        </p:nvGrpSpPr>
        <p:grpSpPr>
          <a:xfrm>
            <a:off x="9629775" y="1247775"/>
            <a:ext cx="1743075" cy="438150"/>
            <a:chOff x="9629775" y="1247775"/>
            <a:chExt cx="1743075" cy="438150"/>
          </a:xfrm>
        </p:grpSpPr>
        <p:pic>
          <p:nvPicPr>
            <p:cNvPr id="216" name="Google Shape;216;p17" descr="image.png"/>
            <p:cNvPicPr preferRelativeResize="0"/>
            <p:nvPr/>
          </p:nvPicPr>
          <p:blipFill rotWithShape="1">
            <a:blip r:embed="rId17">
              <a:alphaModFix/>
            </a:blip>
            <a:srcRect/>
            <a:stretch/>
          </p:blipFill>
          <p:spPr>
            <a:xfrm>
              <a:off x="9629775" y="1247775"/>
              <a:ext cx="1743075" cy="4381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25" name="Google Shape;225;p17" descr="image.png"/>
            <p:cNvPicPr preferRelativeResize="0"/>
            <p:nvPr/>
          </p:nvPicPr>
          <p:blipFill rotWithShape="1">
            <a:blip r:embed="rId18">
              <a:alphaModFix/>
            </a:blip>
            <a:srcRect/>
            <a:stretch/>
          </p:blipFill>
          <p:spPr>
            <a:xfrm>
              <a:off x="9801225" y="1323975"/>
              <a:ext cx="285750" cy="285750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226" name="Google Shape;226;p17" descr="image.png"/>
          <p:cNvPicPr preferRelativeResize="0"/>
          <p:nvPr/>
        </p:nvPicPr>
        <p:blipFill rotWithShape="1">
          <a:blip r:embed="rId19">
            <a:alphaModFix/>
          </a:blip>
          <a:srcRect/>
          <a:stretch/>
        </p:blipFill>
        <p:spPr>
          <a:xfrm>
            <a:off x="4782588" y="2333625"/>
            <a:ext cx="304800" cy="323850"/>
          </a:xfrm>
          <a:prstGeom prst="rect">
            <a:avLst/>
          </a:prstGeom>
          <a:noFill/>
          <a:ln>
            <a:noFill/>
          </a:ln>
        </p:spPr>
      </p:pic>
      <p:sp>
        <p:nvSpPr>
          <p:cNvPr id="227" name="Google Shape;227;p17"/>
          <p:cNvSpPr txBox="1"/>
          <p:nvPr/>
        </p:nvSpPr>
        <p:spPr>
          <a:xfrm>
            <a:off x="1266825" y="2979300"/>
            <a:ext cx="3971590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cap="none" dirty="0">
                <a:solidFill>
                  <a:srgbClr val="C9A432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Reform essence</a:t>
            </a:r>
            <a:endParaRPr dirty="0"/>
          </a:p>
        </p:txBody>
      </p:sp>
      <p:sp>
        <p:nvSpPr>
          <p:cNvPr id="228" name="Google Shape;228;p17"/>
          <p:cNvSpPr txBox="1"/>
          <p:nvPr/>
        </p:nvSpPr>
        <p:spPr>
          <a:xfrm>
            <a:off x="866775" y="3413075"/>
            <a:ext cx="4182516" cy="18281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" rtl="0">
              <a:lnSpc>
                <a:spcPct val="1649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 dirty="0">
                <a:solidFill>
                  <a:srgbClr val="333C39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Re-establishing Uzbekistan (specifically Bukhara, Samarkand, and Khwarazm) as a global epicenter of commercial jurisprudence. This stage builds a bridge between classical "</a:t>
            </a:r>
            <a:r>
              <a:rPr lang="en-US" sz="1200" b="0" i="0" u="none" strike="noStrike" cap="none" dirty="0" err="1">
                <a:solidFill>
                  <a:srgbClr val="333C39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Fiqh</a:t>
            </a:r>
            <a:r>
              <a:rPr lang="en-US" sz="1200" b="0" i="0" u="none" strike="noStrike" cap="none" dirty="0">
                <a:solidFill>
                  <a:srgbClr val="333C39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al-</a:t>
            </a:r>
            <a:r>
              <a:rPr lang="en-US" sz="1200" b="0" i="0" u="none" strike="noStrike" cap="none" dirty="0" err="1">
                <a:solidFill>
                  <a:srgbClr val="333C39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Muamalat</a:t>
            </a:r>
            <a:r>
              <a:rPr lang="en-US" sz="1200" b="0" i="0" u="none" strike="noStrike" cap="none" dirty="0">
                <a:solidFill>
                  <a:srgbClr val="333C39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" (commercial transactions) written by historic Central Asian Islamic scholars and modern international trade regulations.</a:t>
            </a:r>
            <a:endParaRPr dirty="0"/>
          </a:p>
        </p:txBody>
      </p:sp>
      <p:sp>
        <p:nvSpPr>
          <p:cNvPr id="229" name="Google Shape;229;p17"/>
          <p:cNvSpPr txBox="1"/>
          <p:nvPr/>
        </p:nvSpPr>
        <p:spPr>
          <a:xfrm>
            <a:off x="6058941" y="2428875"/>
            <a:ext cx="5489592" cy="2539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0" i="0" u="none" strike="noStrike" cap="none" dirty="0">
                <a:solidFill>
                  <a:srgbClr val="FFFFFF"/>
                </a:solidFill>
                <a:latin typeface="Playfair Display SemiBold"/>
                <a:ea typeface="Playfair Display SemiBold"/>
                <a:cs typeface="Playfair Display SemiBold"/>
                <a:sym typeface="Playfair Display SemiBold"/>
              </a:rPr>
              <a:t>Implementation mechanisms</a:t>
            </a:r>
            <a:endParaRPr dirty="0"/>
          </a:p>
        </p:txBody>
      </p:sp>
      <p:sp>
        <p:nvSpPr>
          <p:cNvPr id="230" name="Google Shape;230;p17"/>
          <p:cNvSpPr/>
          <p:nvPr/>
        </p:nvSpPr>
        <p:spPr>
          <a:xfrm>
            <a:off x="6058941" y="2809875"/>
            <a:ext cx="5228183" cy="952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31" name="Google Shape;231;p17" descr="image.png"/>
          <p:cNvPicPr preferRelativeResize="0"/>
          <p:nvPr/>
        </p:nvPicPr>
        <p:blipFill rotWithShape="1">
          <a:blip r:embed="rId20">
            <a:alphaModFix/>
          </a:blip>
          <a:srcRect/>
          <a:stretch/>
        </p:blipFill>
        <p:spPr>
          <a:xfrm>
            <a:off x="866775" y="3003500"/>
            <a:ext cx="285750" cy="228600"/>
          </a:xfrm>
          <a:prstGeom prst="rect">
            <a:avLst/>
          </a:prstGeom>
          <a:noFill/>
          <a:ln>
            <a:noFill/>
          </a:ln>
        </p:spPr>
      </p:pic>
      <p:sp>
        <p:nvSpPr>
          <p:cNvPr id="232" name="Google Shape;232;p17"/>
          <p:cNvSpPr txBox="1"/>
          <p:nvPr/>
        </p:nvSpPr>
        <p:spPr>
          <a:xfrm>
            <a:off x="6437376" y="3243262"/>
            <a:ext cx="4849748" cy="6429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 dirty="0">
                <a:solidFill>
                  <a:srgbClr val="FFFFFF"/>
                </a:solidFill>
                <a:latin typeface="Plus Jakarta Sans SemiBold"/>
                <a:ea typeface="Plus Jakarta Sans SemiBold"/>
                <a:cs typeface="Plus Jakarta Sans SemiBold"/>
                <a:sym typeface="Plus Jakarta Sans SemiBold"/>
              </a:rPr>
              <a:t>Specialized </a:t>
            </a:r>
            <a:r>
              <a:rPr lang="en-US" sz="1200" b="0" i="0" u="none" strike="noStrike" cap="none" dirty="0" err="1">
                <a:solidFill>
                  <a:srgbClr val="FFFFFF"/>
                </a:solidFill>
                <a:latin typeface="Plus Jakarta Sans SemiBold"/>
                <a:ea typeface="Plus Jakarta Sans SemiBold"/>
                <a:cs typeface="Plus Jakarta Sans SemiBold"/>
                <a:sym typeface="Plus Jakarta Sans SemiBold"/>
              </a:rPr>
              <a:t>Fiqh</a:t>
            </a:r>
            <a:r>
              <a:rPr lang="en-US" sz="1200" b="0" i="0" u="none" strike="noStrike" cap="none" dirty="0">
                <a:solidFill>
                  <a:srgbClr val="FFFFFF"/>
                </a:solidFill>
                <a:latin typeface="Plus Jakarta Sans SemiBold"/>
                <a:ea typeface="Plus Jakarta Sans SemiBold"/>
                <a:cs typeface="Plus Jakarta Sans SemiBold"/>
                <a:sym typeface="Plus Jakarta Sans SemiBold"/>
              </a:rPr>
              <a:t> al-</a:t>
            </a:r>
            <a:r>
              <a:rPr lang="en-US" sz="1200" b="0" i="0" u="none" strike="noStrike" cap="none" dirty="0" err="1">
                <a:solidFill>
                  <a:srgbClr val="FFFFFF"/>
                </a:solidFill>
                <a:latin typeface="Plus Jakarta Sans SemiBold"/>
                <a:ea typeface="Plus Jakarta Sans SemiBold"/>
                <a:cs typeface="Plus Jakarta Sans SemiBold"/>
                <a:sym typeface="Plus Jakarta Sans SemiBold"/>
              </a:rPr>
              <a:t>Muamalat</a:t>
            </a:r>
            <a:r>
              <a:rPr lang="en-US" sz="1200" b="0" i="0" u="none" strike="noStrike" cap="none" dirty="0">
                <a:solidFill>
                  <a:srgbClr val="FFFFFF"/>
                </a:solidFill>
                <a:latin typeface="Plus Jakarta Sans SemiBold"/>
                <a:ea typeface="Plus Jakarta Sans SemiBold"/>
                <a:cs typeface="Plus Jakarta Sans SemiBold"/>
                <a:sym typeface="Plus Jakarta Sans SemiBold"/>
              </a:rPr>
              <a:t> chairs:</a:t>
            </a:r>
            <a:r>
              <a:rPr lang="en-US" sz="1200" b="0" i="0" u="none" strike="noStrike" cap="none" dirty="0">
                <a:solidFill>
                  <a:srgbClr val="E4EFE9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Establishing interdisciplinary departments combining classic Islamic contract theory with modern comparative commercial law.</a:t>
            </a:r>
            <a:endParaRPr dirty="0"/>
          </a:p>
        </p:txBody>
      </p:sp>
      <p:sp>
        <p:nvSpPr>
          <p:cNvPr id="233" name="Google Shape;233;p17"/>
          <p:cNvSpPr txBox="1"/>
          <p:nvPr/>
        </p:nvSpPr>
        <p:spPr>
          <a:xfrm>
            <a:off x="6437376" y="4029075"/>
            <a:ext cx="4849748" cy="6429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 dirty="0">
                <a:solidFill>
                  <a:srgbClr val="FFFFFF"/>
                </a:solidFill>
                <a:latin typeface="Plus Jakarta Sans SemiBold"/>
                <a:ea typeface="Plus Jakarta Sans SemiBold"/>
                <a:cs typeface="Plus Jakarta Sans SemiBold"/>
                <a:sym typeface="Plus Jakarta Sans SemiBold"/>
              </a:rPr>
              <a:t>International BSGIF Forums:</a:t>
            </a:r>
            <a:r>
              <a:rPr lang="en-US" sz="1200" b="0" i="0" u="none" strike="noStrike" cap="none" dirty="0">
                <a:solidFill>
                  <a:srgbClr val="E4EFE9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Launching the "Bukhara-Samarkand Global Islamic Finance Forum" to showcase domestic academic research to international scholars.</a:t>
            </a:r>
            <a:endParaRPr dirty="0"/>
          </a:p>
        </p:txBody>
      </p:sp>
      <p:sp>
        <p:nvSpPr>
          <p:cNvPr id="234" name="Google Shape;234;p17"/>
          <p:cNvSpPr txBox="1"/>
          <p:nvPr/>
        </p:nvSpPr>
        <p:spPr>
          <a:xfrm>
            <a:off x="6437376" y="4814887"/>
            <a:ext cx="4849748" cy="6429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 dirty="0">
                <a:solidFill>
                  <a:srgbClr val="FFFFFF"/>
                </a:solidFill>
                <a:latin typeface="Plus Jakarta Sans SemiBold"/>
                <a:ea typeface="Plus Jakarta Sans SemiBold"/>
                <a:cs typeface="Plus Jakarta Sans SemiBold"/>
                <a:sym typeface="Plus Jakarta Sans SemiBold"/>
              </a:rPr>
              <a:t>Community outreach seminars:</a:t>
            </a:r>
            <a:r>
              <a:rPr lang="en-US" sz="1200" b="0" i="0" u="none" strike="noStrike" cap="none" dirty="0">
                <a:solidFill>
                  <a:srgbClr val="E4EFE9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Deploying regional business training programs through universities to educate SMEs on Shariah-compliant retail contracts.</a:t>
            </a:r>
            <a:endParaRPr dirty="0"/>
          </a:p>
        </p:txBody>
      </p:sp>
      <p:pic>
        <p:nvPicPr>
          <p:cNvPr id="235" name="Google Shape;235;p17" descr="image.png"/>
          <p:cNvPicPr preferRelativeResize="0"/>
          <p:nvPr/>
        </p:nvPicPr>
        <p:blipFill rotWithShape="1">
          <a:blip r:embed="rId21">
            <a:alphaModFix/>
          </a:blip>
          <a:srcRect/>
          <a:stretch/>
        </p:blipFill>
        <p:spPr>
          <a:xfrm>
            <a:off x="6058941" y="3262312"/>
            <a:ext cx="266700" cy="266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6" name="Google Shape;236;p17" descr="image.png"/>
          <p:cNvPicPr preferRelativeResize="0"/>
          <p:nvPr/>
        </p:nvPicPr>
        <p:blipFill rotWithShape="1">
          <a:blip r:embed="rId22">
            <a:alphaModFix/>
          </a:blip>
          <a:srcRect/>
          <a:stretch/>
        </p:blipFill>
        <p:spPr>
          <a:xfrm>
            <a:off x="6058941" y="4048125"/>
            <a:ext cx="266700" cy="266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7" name="Google Shape;237;p17" descr="image.png"/>
          <p:cNvPicPr preferRelativeResize="0"/>
          <p:nvPr/>
        </p:nvPicPr>
        <p:blipFill rotWithShape="1">
          <a:blip r:embed="rId23">
            <a:alphaModFix/>
          </a:blip>
          <a:srcRect/>
          <a:stretch/>
        </p:blipFill>
        <p:spPr>
          <a:xfrm>
            <a:off x="6058941" y="4833937"/>
            <a:ext cx="266700" cy="266700"/>
          </a:xfrm>
          <a:prstGeom prst="rect">
            <a:avLst/>
          </a:prstGeom>
          <a:noFill/>
          <a:ln>
            <a:noFill/>
          </a:ln>
        </p:spPr>
      </p:pic>
      <p:sp>
        <p:nvSpPr>
          <p:cNvPr id="238" name="Google Shape;238;p17"/>
          <p:cNvSpPr txBox="1"/>
          <p:nvPr/>
        </p:nvSpPr>
        <p:spPr>
          <a:xfrm>
            <a:off x="714375" y="476250"/>
            <a:ext cx="11451431" cy="4095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none" strike="noStrike" cap="none">
                <a:solidFill>
                  <a:srgbClr val="0B4C37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Stage 4: Reviving Historical Islamic Jurisprudence</a:t>
            </a:r>
            <a:endParaRPr/>
          </a:p>
        </p:txBody>
      </p:sp>
      <p:sp>
        <p:nvSpPr>
          <p:cNvPr id="239" name="Google Shape;239;p17"/>
          <p:cNvSpPr/>
          <p:nvPr/>
        </p:nvSpPr>
        <p:spPr>
          <a:xfrm>
            <a:off x="571500" y="476250"/>
            <a:ext cx="47625" cy="409575"/>
          </a:xfrm>
          <a:prstGeom prst="rect">
            <a:avLst/>
          </a:prstGeom>
          <a:solidFill>
            <a:srgbClr val="C9A43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9F6"/>
        </a:solidFill>
        <a:effectLst/>
      </p:bgPr>
    </p:bg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4" name="Google Shape;244;p18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5" name="Google Shape;245;p18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71500" y="2095500"/>
            <a:ext cx="4773066" cy="3695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6" name="Google Shape;246;p18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725566" y="2095500"/>
            <a:ext cx="5894933" cy="3695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7" name="Google Shape;247;p18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71500" y="1123950"/>
            <a:ext cx="11049000" cy="685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8" name="Google Shape;248;p18" descr="image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571500" y="6029325"/>
            <a:ext cx="11049000" cy="352425"/>
          </a:xfrm>
          <a:prstGeom prst="rect">
            <a:avLst/>
          </a:prstGeom>
          <a:noFill/>
          <a:ln>
            <a:noFill/>
          </a:ln>
        </p:spPr>
      </p:pic>
      <p:sp>
        <p:nvSpPr>
          <p:cNvPr id="254" name="Google Shape;254;p18"/>
          <p:cNvSpPr/>
          <p:nvPr/>
        </p:nvSpPr>
        <p:spPr>
          <a:xfrm>
            <a:off x="1057275" y="1452562"/>
            <a:ext cx="10077450" cy="28575"/>
          </a:xfrm>
          <a:prstGeom prst="rect">
            <a:avLst/>
          </a:prstGeom>
          <a:solidFill>
            <a:srgbClr val="DCD4B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56" name="Google Shape;256;p18" descr="image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0706100" y="6181725"/>
            <a:ext cx="914400" cy="20002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59EF0D5C-0C50-48E9-950A-70E31D1DA176}"/>
              </a:ext>
            </a:extLst>
          </p:cNvPr>
          <p:cNvGrpSpPr/>
          <p:nvPr/>
        </p:nvGrpSpPr>
        <p:grpSpPr>
          <a:xfrm>
            <a:off x="819150" y="1247775"/>
            <a:ext cx="1400175" cy="438150"/>
            <a:chOff x="819150" y="1247775"/>
            <a:chExt cx="1400175" cy="438150"/>
          </a:xfrm>
        </p:grpSpPr>
        <p:pic>
          <p:nvPicPr>
            <p:cNvPr id="249" name="Google Shape;249;p18" descr="image.png"/>
            <p:cNvPicPr preferRelativeResize="0"/>
            <p:nvPr/>
          </p:nvPicPr>
          <p:blipFill rotWithShape="1">
            <a:blip r:embed="rId9">
              <a:alphaModFix/>
            </a:blip>
            <a:srcRect/>
            <a:stretch/>
          </p:blipFill>
          <p:spPr>
            <a:xfrm>
              <a:off x="819150" y="1247775"/>
              <a:ext cx="1400175" cy="4381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57" name="Google Shape;257;p18" descr="image.png"/>
            <p:cNvPicPr preferRelativeResize="0"/>
            <p:nvPr/>
          </p:nvPicPr>
          <p:blipFill rotWithShape="1">
            <a:blip r:embed="rId10">
              <a:alphaModFix/>
            </a:blip>
            <a:srcRect/>
            <a:stretch/>
          </p:blipFill>
          <p:spPr>
            <a:xfrm>
              <a:off x="990600" y="1323975"/>
              <a:ext cx="285750" cy="28575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9DA716FC-3CC2-4DCC-9A5E-03CD63A5C274}"/>
              </a:ext>
            </a:extLst>
          </p:cNvPr>
          <p:cNvGrpSpPr/>
          <p:nvPr/>
        </p:nvGrpSpPr>
        <p:grpSpPr>
          <a:xfrm>
            <a:off x="2840831" y="1247775"/>
            <a:ext cx="1876425" cy="438150"/>
            <a:chOff x="2840831" y="1247775"/>
            <a:chExt cx="1876425" cy="438150"/>
          </a:xfrm>
        </p:grpSpPr>
        <p:pic>
          <p:nvPicPr>
            <p:cNvPr id="250" name="Google Shape;250;p18" descr="image.png"/>
            <p:cNvPicPr preferRelativeResize="0"/>
            <p:nvPr/>
          </p:nvPicPr>
          <p:blipFill rotWithShape="1">
            <a:blip r:embed="rId11">
              <a:alphaModFix/>
            </a:blip>
            <a:srcRect/>
            <a:stretch/>
          </p:blipFill>
          <p:spPr>
            <a:xfrm>
              <a:off x="2840831" y="1247775"/>
              <a:ext cx="1876425" cy="4381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58" name="Google Shape;258;p18" descr="image.png"/>
            <p:cNvPicPr preferRelativeResize="0"/>
            <p:nvPr/>
          </p:nvPicPr>
          <p:blipFill rotWithShape="1">
            <a:blip r:embed="rId12">
              <a:alphaModFix/>
            </a:blip>
            <a:srcRect/>
            <a:stretch/>
          </p:blipFill>
          <p:spPr>
            <a:xfrm>
              <a:off x="3012281" y="1323975"/>
              <a:ext cx="285750" cy="28575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705D0D97-5D76-4C3E-A91C-F88889C63EEE}"/>
              </a:ext>
            </a:extLst>
          </p:cNvPr>
          <p:cNvGrpSpPr/>
          <p:nvPr/>
        </p:nvGrpSpPr>
        <p:grpSpPr>
          <a:xfrm>
            <a:off x="5338762" y="1247775"/>
            <a:ext cx="1381125" cy="438150"/>
            <a:chOff x="5338762" y="1247775"/>
            <a:chExt cx="1381125" cy="438150"/>
          </a:xfrm>
        </p:grpSpPr>
        <p:pic>
          <p:nvPicPr>
            <p:cNvPr id="251" name="Google Shape;251;p18" descr="image.png"/>
            <p:cNvPicPr preferRelativeResize="0"/>
            <p:nvPr/>
          </p:nvPicPr>
          <p:blipFill rotWithShape="1">
            <a:blip r:embed="rId13">
              <a:alphaModFix/>
            </a:blip>
            <a:srcRect/>
            <a:stretch/>
          </p:blipFill>
          <p:spPr>
            <a:xfrm>
              <a:off x="5338762" y="1247775"/>
              <a:ext cx="1381125" cy="4381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59" name="Google Shape;259;p18" descr="image.png"/>
            <p:cNvPicPr preferRelativeResize="0"/>
            <p:nvPr/>
          </p:nvPicPr>
          <p:blipFill rotWithShape="1">
            <a:blip r:embed="rId14">
              <a:alphaModFix/>
            </a:blip>
            <a:srcRect/>
            <a:stretch/>
          </p:blipFill>
          <p:spPr>
            <a:xfrm>
              <a:off x="5510212" y="1323975"/>
              <a:ext cx="285750" cy="28575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5" name="Группа 4">
            <a:extLst>
              <a:ext uri="{FF2B5EF4-FFF2-40B4-BE49-F238E27FC236}">
                <a16:creationId xmlns:a16="http://schemas.microsoft.com/office/drawing/2014/main" id="{A8A96CFB-649E-4EFD-8CC2-A40CFC37A379}"/>
              </a:ext>
            </a:extLst>
          </p:cNvPr>
          <p:cNvGrpSpPr/>
          <p:nvPr/>
        </p:nvGrpSpPr>
        <p:grpSpPr>
          <a:xfrm>
            <a:off x="7341393" y="1247775"/>
            <a:ext cx="1666875" cy="438150"/>
            <a:chOff x="7341393" y="1247775"/>
            <a:chExt cx="1666875" cy="438150"/>
          </a:xfrm>
        </p:grpSpPr>
        <p:pic>
          <p:nvPicPr>
            <p:cNvPr id="252" name="Google Shape;252;p18" descr="image.png"/>
            <p:cNvPicPr preferRelativeResize="0"/>
            <p:nvPr/>
          </p:nvPicPr>
          <p:blipFill rotWithShape="1">
            <a:blip r:embed="rId15">
              <a:alphaModFix/>
            </a:blip>
            <a:srcRect/>
            <a:stretch/>
          </p:blipFill>
          <p:spPr>
            <a:xfrm>
              <a:off x="7341393" y="1247775"/>
              <a:ext cx="1666875" cy="4381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60" name="Google Shape;260;p18" descr="image.png"/>
            <p:cNvPicPr preferRelativeResize="0"/>
            <p:nvPr/>
          </p:nvPicPr>
          <p:blipFill rotWithShape="1">
            <a:blip r:embed="rId16">
              <a:alphaModFix/>
            </a:blip>
            <a:srcRect/>
            <a:stretch/>
          </p:blipFill>
          <p:spPr>
            <a:xfrm>
              <a:off x="7512843" y="1323975"/>
              <a:ext cx="285750" cy="28575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B8035838-D1A3-4357-B1C2-69C9FC090917}"/>
              </a:ext>
            </a:extLst>
          </p:cNvPr>
          <p:cNvGrpSpPr/>
          <p:nvPr/>
        </p:nvGrpSpPr>
        <p:grpSpPr>
          <a:xfrm>
            <a:off x="9586198" y="1236821"/>
            <a:ext cx="1830228" cy="460057"/>
            <a:chOff x="9586198" y="1236821"/>
            <a:chExt cx="1830228" cy="460057"/>
          </a:xfrm>
        </p:grpSpPr>
        <p:pic>
          <p:nvPicPr>
            <p:cNvPr id="253" name="Google Shape;253;p18" descr="image.png"/>
            <p:cNvPicPr preferRelativeResize="0"/>
            <p:nvPr/>
          </p:nvPicPr>
          <p:blipFill rotWithShape="1">
            <a:blip r:embed="rId17">
              <a:alphaModFix/>
            </a:blip>
            <a:srcRect/>
            <a:stretch/>
          </p:blipFill>
          <p:spPr>
            <a:xfrm>
              <a:off x="9586198" y="1236821"/>
              <a:ext cx="1830228" cy="46005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61" name="Google Shape;261;p18" descr="image.png"/>
            <p:cNvPicPr preferRelativeResize="0"/>
            <p:nvPr/>
          </p:nvPicPr>
          <p:blipFill rotWithShape="1">
            <a:blip r:embed="rId18">
              <a:alphaModFix/>
            </a:blip>
            <a:srcRect/>
            <a:stretch/>
          </p:blipFill>
          <p:spPr>
            <a:xfrm>
              <a:off x="9766220" y="1316831"/>
              <a:ext cx="300037" cy="300037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62" name="Google Shape;262;p18"/>
          <p:cNvSpPr txBox="1"/>
          <p:nvPr/>
        </p:nvSpPr>
        <p:spPr>
          <a:xfrm>
            <a:off x="10166270" y="1386840"/>
            <a:ext cx="1070133" cy="1600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75" b="1" i="0" u="none" strike="noStrike" cap="none">
                <a:solidFill>
                  <a:srgbClr val="FFFFFF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Global Standards</a:t>
            </a:r>
            <a:endParaRPr/>
          </a:p>
        </p:txBody>
      </p:sp>
      <p:pic>
        <p:nvPicPr>
          <p:cNvPr id="263" name="Google Shape;263;p18" descr="image.png"/>
          <p:cNvPicPr preferRelativeResize="0"/>
          <p:nvPr/>
        </p:nvPicPr>
        <p:blipFill rotWithShape="1">
          <a:blip r:embed="rId19">
            <a:alphaModFix/>
          </a:blip>
          <a:srcRect/>
          <a:stretch/>
        </p:blipFill>
        <p:spPr>
          <a:xfrm>
            <a:off x="4782588" y="2333625"/>
            <a:ext cx="304800" cy="323850"/>
          </a:xfrm>
          <a:prstGeom prst="rect">
            <a:avLst/>
          </a:prstGeom>
          <a:noFill/>
          <a:ln>
            <a:noFill/>
          </a:ln>
        </p:spPr>
      </p:pic>
      <p:sp>
        <p:nvSpPr>
          <p:cNvPr id="264" name="Google Shape;264;p18"/>
          <p:cNvSpPr txBox="1"/>
          <p:nvPr/>
        </p:nvSpPr>
        <p:spPr>
          <a:xfrm>
            <a:off x="1152525" y="2979300"/>
            <a:ext cx="4091605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cap="none" dirty="0">
                <a:solidFill>
                  <a:srgbClr val="C9A432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Reform essence</a:t>
            </a:r>
            <a:endParaRPr dirty="0"/>
          </a:p>
        </p:txBody>
      </p:sp>
      <p:sp>
        <p:nvSpPr>
          <p:cNvPr id="265" name="Google Shape;265;p18"/>
          <p:cNvSpPr txBox="1"/>
          <p:nvPr/>
        </p:nvSpPr>
        <p:spPr>
          <a:xfrm>
            <a:off x="866775" y="3413075"/>
            <a:ext cx="4182516" cy="18281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" rtl="0">
              <a:lnSpc>
                <a:spcPct val="1649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 dirty="0">
                <a:solidFill>
                  <a:srgbClr val="333C39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Achieving international program verification and creating self-sustaining academic ecosystems. This final stage implements structured monitoring systems, links graduates directly with verified national licensing exams, and seeds university Waqf funds to sustain long-term operational costs.</a:t>
            </a:r>
            <a:endParaRPr dirty="0"/>
          </a:p>
        </p:txBody>
      </p:sp>
      <p:sp>
        <p:nvSpPr>
          <p:cNvPr id="266" name="Google Shape;266;p18"/>
          <p:cNvSpPr txBox="1"/>
          <p:nvPr/>
        </p:nvSpPr>
        <p:spPr>
          <a:xfrm>
            <a:off x="6058941" y="2428875"/>
            <a:ext cx="5489592" cy="2539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0" i="0" u="none" strike="noStrike" cap="none" dirty="0">
                <a:solidFill>
                  <a:srgbClr val="FFFFFF"/>
                </a:solidFill>
                <a:latin typeface="Playfair Display SemiBold"/>
                <a:ea typeface="Playfair Display SemiBold"/>
                <a:cs typeface="Playfair Display SemiBold"/>
                <a:sym typeface="Playfair Display SemiBold"/>
              </a:rPr>
              <a:t>Implementation mechanisms</a:t>
            </a:r>
            <a:endParaRPr dirty="0"/>
          </a:p>
        </p:txBody>
      </p:sp>
      <p:sp>
        <p:nvSpPr>
          <p:cNvPr id="267" name="Google Shape;267;p18"/>
          <p:cNvSpPr/>
          <p:nvPr/>
        </p:nvSpPr>
        <p:spPr>
          <a:xfrm>
            <a:off x="6058941" y="2809875"/>
            <a:ext cx="5228183" cy="952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68" name="Google Shape;268;p18" descr="image.png"/>
          <p:cNvPicPr preferRelativeResize="0"/>
          <p:nvPr/>
        </p:nvPicPr>
        <p:blipFill rotWithShape="1">
          <a:blip r:embed="rId20">
            <a:alphaModFix/>
          </a:blip>
          <a:srcRect/>
          <a:stretch/>
        </p:blipFill>
        <p:spPr>
          <a:xfrm>
            <a:off x="866775" y="3003500"/>
            <a:ext cx="171450" cy="228600"/>
          </a:xfrm>
          <a:prstGeom prst="rect">
            <a:avLst/>
          </a:prstGeom>
          <a:noFill/>
          <a:ln>
            <a:noFill/>
          </a:ln>
        </p:spPr>
      </p:pic>
      <p:sp>
        <p:nvSpPr>
          <p:cNvPr id="269" name="Google Shape;269;p18"/>
          <p:cNvSpPr txBox="1"/>
          <p:nvPr/>
        </p:nvSpPr>
        <p:spPr>
          <a:xfrm>
            <a:off x="6437376" y="3275357"/>
            <a:ext cx="4849748" cy="6429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 dirty="0">
                <a:solidFill>
                  <a:srgbClr val="FFFFFF"/>
                </a:solidFill>
                <a:latin typeface="Plus Jakarta Sans SemiBold"/>
                <a:ea typeface="Plus Jakarta Sans SemiBold"/>
                <a:cs typeface="Plus Jakarta Sans SemiBold"/>
                <a:sym typeface="Plus Jakarta Sans SemiBold"/>
              </a:rPr>
              <a:t>International accreditation:</a:t>
            </a:r>
            <a:r>
              <a:rPr lang="en-US" sz="1200" b="0" i="0" u="none" strike="noStrike" cap="none" dirty="0">
                <a:solidFill>
                  <a:srgbClr val="E4EFE9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Subjecting local degree courses to international auditing boards, such as the Finance Accreditation Agency (FAA).</a:t>
            </a:r>
            <a:endParaRPr dirty="0"/>
          </a:p>
        </p:txBody>
      </p:sp>
      <p:sp>
        <p:nvSpPr>
          <p:cNvPr id="270" name="Google Shape;270;p18"/>
          <p:cNvSpPr txBox="1"/>
          <p:nvPr/>
        </p:nvSpPr>
        <p:spPr>
          <a:xfrm>
            <a:off x="6437376" y="4061169"/>
            <a:ext cx="4849748" cy="631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 dirty="0">
                <a:solidFill>
                  <a:srgbClr val="FFFFFF"/>
                </a:solidFill>
                <a:latin typeface="Plus Jakarta Sans SemiBold"/>
                <a:ea typeface="Plus Jakarta Sans SemiBold"/>
                <a:cs typeface="Plus Jakarta Sans SemiBold"/>
                <a:sym typeface="Plus Jakarta Sans SemiBold"/>
              </a:rPr>
              <a:t>National professional licensing:</a:t>
            </a:r>
            <a:r>
              <a:rPr lang="en-US" sz="1200" b="0" i="0" u="none" strike="noStrike" cap="none" dirty="0">
                <a:solidFill>
                  <a:srgbClr val="E4EFE9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Creating a synchronized exam with the Central Bank to license graduates directly for work in Islamic windows.</a:t>
            </a:r>
            <a:endParaRPr dirty="0"/>
          </a:p>
        </p:txBody>
      </p:sp>
      <p:sp>
        <p:nvSpPr>
          <p:cNvPr id="271" name="Google Shape;271;p18"/>
          <p:cNvSpPr txBox="1"/>
          <p:nvPr/>
        </p:nvSpPr>
        <p:spPr>
          <a:xfrm>
            <a:off x="6437376" y="4828223"/>
            <a:ext cx="4849748" cy="6429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 dirty="0">
                <a:solidFill>
                  <a:srgbClr val="FFFFFF"/>
                </a:solidFill>
                <a:latin typeface="Plus Jakarta Sans SemiBold"/>
                <a:ea typeface="Plus Jakarta Sans SemiBold"/>
                <a:cs typeface="Plus Jakarta Sans SemiBold"/>
                <a:sym typeface="Plus Jakarta Sans SemiBold"/>
              </a:rPr>
              <a:t>Student Waqf (Endowment) Funds:</a:t>
            </a:r>
            <a:r>
              <a:rPr lang="en-US" sz="1200" b="0" i="0" u="none" strike="noStrike" cap="none" dirty="0">
                <a:solidFill>
                  <a:srgbClr val="E4EFE9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Setting up student-run endowment accounts inside universities to finance research, startups, and interest-free tuition aid.</a:t>
            </a:r>
            <a:endParaRPr dirty="0"/>
          </a:p>
        </p:txBody>
      </p:sp>
      <p:pic>
        <p:nvPicPr>
          <p:cNvPr id="272" name="Google Shape;272;p18" descr="image.png"/>
          <p:cNvPicPr preferRelativeResize="0"/>
          <p:nvPr/>
        </p:nvPicPr>
        <p:blipFill rotWithShape="1">
          <a:blip r:embed="rId21">
            <a:alphaModFix/>
          </a:blip>
          <a:srcRect/>
          <a:stretch/>
        </p:blipFill>
        <p:spPr>
          <a:xfrm>
            <a:off x="6058941" y="3294407"/>
            <a:ext cx="266700" cy="266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3" name="Google Shape;273;p18" descr="image.png"/>
          <p:cNvPicPr preferRelativeResize="0"/>
          <p:nvPr/>
        </p:nvPicPr>
        <p:blipFill rotWithShape="1">
          <a:blip r:embed="rId22">
            <a:alphaModFix/>
          </a:blip>
          <a:srcRect/>
          <a:stretch/>
        </p:blipFill>
        <p:spPr>
          <a:xfrm>
            <a:off x="6058941" y="4080219"/>
            <a:ext cx="266700" cy="266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4" name="Google Shape;274;p18" descr="image.png"/>
          <p:cNvPicPr preferRelativeResize="0"/>
          <p:nvPr/>
        </p:nvPicPr>
        <p:blipFill rotWithShape="1">
          <a:blip r:embed="rId23">
            <a:alphaModFix/>
          </a:blip>
          <a:srcRect/>
          <a:stretch/>
        </p:blipFill>
        <p:spPr>
          <a:xfrm>
            <a:off x="6058941" y="4847273"/>
            <a:ext cx="266700" cy="266700"/>
          </a:xfrm>
          <a:prstGeom prst="rect">
            <a:avLst/>
          </a:prstGeom>
          <a:noFill/>
          <a:ln>
            <a:noFill/>
          </a:ln>
        </p:spPr>
      </p:pic>
      <p:sp>
        <p:nvSpPr>
          <p:cNvPr id="275" name="Google Shape;275;p18"/>
          <p:cNvSpPr txBox="1"/>
          <p:nvPr/>
        </p:nvSpPr>
        <p:spPr>
          <a:xfrm>
            <a:off x="714375" y="476250"/>
            <a:ext cx="11451431" cy="4095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none" strike="noStrike" cap="none">
                <a:solidFill>
                  <a:srgbClr val="0B4C37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Stage 5: Accreditation &amp; Institutional Sustainability</a:t>
            </a:r>
            <a:endParaRPr/>
          </a:p>
        </p:txBody>
      </p:sp>
      <p:sp>
        <p:nvSpPr>
          <p:cNvPr id="276" name="Google Shape;276;p18"/>
          <p:cNvSpPr/>
          <p:nvPr/>
        </p:nvSpPr>
        <p:spPr>
          <a:xfrm>
            <a:off x="571500" y="476250"/>
            <a:ext cx="47625" cy="409575"/>
          </a:xfrm>
          <a:prstGeom prst="rect">
            <a:avLst/>
          </a:prstGeom>
          <a:solidFill>
            <a:srgbClr val="C9A43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645</Words>
  <Application>Microsoft Office PowerPoint</Application>
  <PresentationFormat>Широкоэкранный</PresentationFormat>
  <Paragraphs>42</Paragraphs>
  <Slides>6</Slides>
  <Notes>6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4" baseType="lpstr">
      <vt:lpstr>Plus Jakarta Sans</vt:lpstr>
      <vt:lpstr>Calibri</vt:lpstr>
      <vt:lpstr>Playfair Display SemiBold</vt:lpstr>
      <vt:lpstr>Playfair Display ExtraBold</vt:lpstr>
      <vt:lpstr>Plus Jakarta Sans SemiBold</vt:lpstr>
      <vt:lpstr>Arial</vt:lpstr>
      <vt:lpstr>Playfair Display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Абдуллаев Азамат  Акбар ўғли</dc:creator>
  <cp:lastModifiedBy>Абдуллаев Азамат  Акбар ўғли</cp:lastModifiedBy>
  <cp:revision>2</cp:revision>
  <dcterms:modified xsi:type="dcterms:W3CDTF">2026-07-08T14:27:44Z</dcterms:modified>
</cp:coreProperties>
</file>